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23"/>
  </p:notesMasterIdLst>
  <p:handoutMasterIdLst>
    <p:handoutMasterId r:id="rId24"/>
  </p:handoutMasterIdLst>
  <p:sldIdLst>
    <p:sldId id="3158" r:id="rId2"/>
    <p:sldId id="2778" r:id="rId3"/>
    <p:sldId id="2420" r:id="rId4"/>
    <p:sldId id="1429" r:id="rId5"/>
    <p:sldId id="1464" r:id="rId6"/>
    <p:sldId id="2421" r:id="rId7"/>
    <p:sldId id="1448" r:id="rId8"/>
    <p:sldId id="2444" r:id="rId9"/>
    <p:sldId id="1415" r:id="rId10"/>
    <p:sldId id="2126" r:id="rId11"/>
    <p:sldId id="3159" r:id="rId12"/>
    <p:sldId id="3160" r:id="rId13"/>
    <p:sldId id="3161" r:id="rId14"/>
    <p:sldId id="2771" r:id="rId15"/>
    <p:sldId id="2772" r:id="rId16"/>
    <p:sldId id="2735" r:id="rId17"/>
    <p:sldId id="3162" r:id="rId18"/>
    <p:sldId id="2774" r:id="rId19"/>
    <p:sldId id="3163" r:id="rId20"/>
    <p:sldId id="2775" r:id="rId21"/>
    <p:sldId id="3164" r:id="rId22"/>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650" autoAdjust="0"/>
  </p:normalViewPr>
  <p:slideViewPr>
    <p:cSldViewPr>
      <p:cViewPr varScale="1">
        <p:scale>
          <a:sx n="66" d="100"/>
          <a:sy n="66" d="100"/>
        </p:scale>
        <p:origin x="1286" y="67"/>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DCD95-C9F5-4AD8-A327-A6A934BF787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1C02A54-5AF0-4C88-883B-8FC84106EEBC}">
      <dgm:prSet phldrT="[Text]" custT="1"/>
      <dgm:spPr/>
      <dgm:t>
        <a:bodyPr/>
        <a:lstStyle/>
        <a:p>
          <a:r>
            <a:rPr lang="en-IN" sz="2000" dirty="0">
              <a:latin typeface="Arial" panose="020B0604020202020204" pitchFamily="34" charset="0"/>
              <a:cs typeface="Arial" panose="020B0604020202020204" pitchFamily="34" charset="0"/>
            </a:rPr>
            <a:t>Feeling of </a:t>
          </a:r>
          <a:r>
            <a:rPr lang="en-IN" sz="2000" dirty="0">
              <a:solidFill>
                <a:srgbClr val="FF0000"/>
              </a:solidFill>
              <a:latin typeface="Arial" panose="020B0604020202020204" pitchFamily="34" charset="0"/>
              <a:cs typeface="Arial" panose="020B0604020202020204" pitchFamily="34" charset="0"/>
            </a:rPr>
            <a:t>Deprivation</a:t>
          </a:r>
          <a:endParaRPr lang="en-IN" sz="300" dirty="0">
            <a:solidFill>
              <a:srgbClr val="FF0000"/>
            </a:solidFill>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I don’t have enough!</a:t>
          </a:r>
        </a:p>
      </dgm:t>
    </dgm:pt>
    <dgm:pt modelId="{F51E9F67-6083-4E30-978C-19CD634DECD1}" type="parTrans" cxnId="{5159AB5E-FF7D-4E7D-88FE-D4600DCE2A24}">
      <dgm:prSet/>
      <dgm:spPr/>
      <dgm:t>
        <a:bodyPr/>
        <a:lstStyle/>
        <a:p>
          <a:endParaRPr lang="en-US"/>
        </a:p>
      </dgm:t>
    </dgm:pt>
    <dgm:pt modelId="{74ECD77F-7FD7-4447-9382-DA6C8B7EDD21}" type="sibTrans" cxnId="{5159AB5E-FF7D-4E7D-88FE-D4600DCE2A24}">
      <dgm:prSet/>
      <dgm:spPr>
        <a:solidFill>
          <a:schemeClr val="bg1">
            <a:lumMod val="65000"/>
          </a:schemeClr>
        </a:solidFill>
      </dgm:spPr>
      <dgm:t>
        <a:bodyPr/>
        <a:lstStyle/>
        <a:p>
          <a:endParaRPr lang="en-US"/>
        </a:p>
      </dgm:t>
    </dgm:pt>
    <dgm:pt modelId="{FEE0B63A-8069-4F5F-8BDC-11D510E39FF5}">
      <dgm:prSet phldrT="[Text]" custT="1"/>
      <dgm:spPr/>
      <dgm:t>
        <a:bodyPr/>
        <a:lstStyle/>
        <a:p>
          <a:r>
            <a:rPr lang="en-IN" sz="2000" dirty="0">
              <a:latin typeface="Arial" panose="020B0604020202020204" pitchFamily="34" charset="0"/>
              <a:cs typeface="Arial" panose="020B0604020202020204" pitchFamily="34" charset="0"/>
            </a:rPr>
            <a:t>Accumulation = unlimited?</a:t>
          </a:r>
          <a:endParaRPr lang="en-US" sz="2000" dirty="0">
            <a:latin typeface="Arial" panose="020B0604020202020204" pitchFamily="34" charset="0"/>
            <a:cs typeface="Arial" panose="020B0604020202020204" pitchFamily="34" charset="0"/>
          </a:endParaRPr>
        </a:p>
      </dgm:t>
    </dgm:pt>
    <dgm:pt modelId="{10675F0B-D500-46EE-B3BC-437626BFA8E5}" type="parTrans" cxnId="{DD88DF60-FB93-41C2-A085-D0008E064B6D}">
      <dgm:prSet/>
      <dgm:spPr/>
      <dgm:t>
        <a:bodyPr/>
        <a:lstStyle/>
        <a:p>
          <a:endParaRPr lang="en-US"/>
        </a:p>
      </dgm:t>
    </dgm:pt>
    <dgm:pt modelId="{03036F6A-2944-4626-B89A-4670CB74253E}" type="sibTrans" cxnId="{DD88DF60-FB93-41C2-A085-D0008E064B6D}">
      <dgm:prSet/>
      <dgm:spPr>
        <a:solidFill>
          <a:schemeClr val="bg1">
            <a:lumMod val="75000"/>
          </a:schemeClr>
        </a:solidFill>
      </dgm:spPr>
      <dgm:t>
        <a:bodyPr/>
        <a:lstStyle/>
        <a:p>
          <a:endParaRPr lang="en-US"/>
        </a:p>
      </dgm:t>
    </dgm:pt>
    <dgm:pt modelId="{322BC408-CC82-4BB9-A620-153079B1B200}">
      <dgm:prSet phldrT="[Text]" custT="1"/>
      <dgm:spPr/>
      <dgm:t>
        <a:bodyPr/>
        <a:lstStyle/>
        <a:p>
          <a:r>
            <a:rPr lang="en-IN" sz="2000" dirty="0">
              <a:latin typeface="Arial" panose="020B0604020202020204" pitchFamily="34" charset="0"/>
              <a:cs typeface="Arial" panose="020B0604020202020204" pitchFamily="34" charset="0"/>
            </a:rPr>
            <a:t>Effort for Physical Facility </a:t>
          </a:r>
        </a:p>
        <a:p>
          <a:r>
            <a:rPr lang="en-IN" sz="2000" dirty="0">
              <a:solidFill>
                <a:srgbClr val="FF0000"/>
              </a:solidFill>
              <a:latin typeface="Arial" panose="020B0604020202020204" pitchFamily="34" charset="0"/>
              <a:cs typeface="Arial" panose="020B0604020202020204" pitchFamily="34" charset="0"/>
            </a:rPr>
            <a:t>by any means?</a:t>
          </a:r>
          <a:endParaRPr lang="en-US" sz="2000" dirty="0">
            <a:solidFill>
              <a:srgbClr val="FF0000"/>
            </a:solidFill>
            <a:latin typeface="Arial" panose="020B0604020202020204" pitchFamily="34" charset="0"/>
            <a:cs typeface="Arial" panose="020B0604020202020204" pitchFamily="34" charset="0"/>
          </a:endParaRPr>
        </a:p>
      </dgm:t>
    </dgm:pt>
    <dgm:pt modelId="{95E17ADA-CF51-45AE-A21C-CBA212C94C73}" type="parTrans" cxnId="{FECD8BEE-EFCE-4724-807E-B4D7F94CB981}">
      <dgm:prSet/>
      <dgm:spPr/>
      <dgm:t>
        <a:bodyPr/>
        <a:lstStyle/>
        <a:p>
          <a:endParaRPr lang="en-US"/>
        </a:p>
      </dgm:t>
    </dgm:pt>
    <dgm:pt modelId="{DFD61FAB-D819-42C0-8C00-A5B68B3F6B26}" type="sibTrans" cxnId="{FECD8BEE-EFCE-4724-807E-B4D7F94CB981}">
      <dgm:prSet/>
      <dgm:spPr>
        <a:solidFill>
          <a:schemeClr val="bg1">
            <a:lumMod val="75000"/>
          </a:schemeClr>
        </a:solidFill>
      </dgm:spPr>
      <dgm:t>
        <a:bodyPr/>
        <a:lstStyle/>
        <a:p>
          <a:endParaRPr lang="en-US"/>
        </a:p>
      </dgm:t>
    </dgm:pt>
    <dgm:pt modelId="{33CD6BB9-C00B-408F-84D5-95A302CF23AB}" type="pres">
      <dgm:prSet presAssocID="{B6FDCD95-C9F5-4AD8-A327-A6A934BF7870}" presName="cycle" presStyleCnt="0">
        <dgm:presLayoutVars>
          <dgm:dir/>
          <dgm:resizeHandles val="exact"/>
        </dgm:presLayoutVars>
      </dgm:prSet>
      <dgm:spPr/>
    </dgm:pt>
    <dgm:pt modelId="{53508CFD-9541-4EAC-9FE6-02173D665183}" type="pres">
      <dgm:prSet presAssocID="{B1C02A54-5AF0-4C88-883B-8FC84106EEBC}" presName="dummy" presStyleCnt="0"/>
      <dgm:spPr/>
    </dgm:pt>
    <dgm:pt modelId="{991C4231-47B8-4D42-801C-102D1328125A}" type="pres">
      <dgm:prSet presAssocID="{B1C02A54-5AF0-4C88-883B-8FC84106EEBC}" presName="node" presStyleLbl="revTx" presStyleIdx="0" presStyleCnt="3" custScaleX="142651" custRadScaleRad="104526" custRadScaleInc="-10131">
        <dgm:presLayoutVars>
          <dgm:bulletEnabled val="1"/>
        </dgm:presLayoutVars>
      </dgm:prSet>
      <dgm:spPr/>
    </dgm:pt>
    <dgm:pt modelId="{67C08D49-897E-4F95-BD18-9642EA9F9F0C}" type="pres">
      <dgm:prSet presAssocID="{74ECD77F-7FD7-4447-9382-DA6C8B7EDD21}" presName="sibTrans" presStyleLbl="node1" presStyleIdx="0" presStyleCnt="3" custLinFactNeighborY="40"/>
      <dgm:spPr/>
    </dgm:pt>
    <dgm:pt modelId="{46D1AC9B-2A56-4CC5-954F-2B81CC1DD023}" type="pres">
      <dgm:prSet presAssocID="{322BC408-CC82-4BB9-A620-153079B1B200}" presName="dummy" presStyleCnt="0"/>
      <dgm:spPr/>
    </dgm:pt>
    <dgm:pt modelId="{C2566148-7A45-4809-B088-8382630CF4B1}" type="pres">
      <dgm:prSet presAssocID="{322BC408-CC82-4BB9-A620-153079B1B200}" presName="node" presStyleLbl="revTx" presStyleIdx="1" presStyleCnt="3">
        <dgm:presLayoutVars>
          <dgm:bulletEnabled val="1"/>
        </dgm:presLayoutVars>
      </dgm:prSet>
      <dgm:spPr/>
    </dgm:pt>
    <dgm:pt modelId="{B0FE8968-FAC9-4225-BE3B-E3A459A7D79F}" type="pres">
      <dgm:prSet presAssocID="{DFD61FAB-D819-42C0-8C00-A5B68B3F6B26}" presName="sibTrans" presStyleLbl="node1" presStyleIdx="1" presStyleCnt="3" custLinFactNeighborX="3125" custLinFactNeighborY="-4259"/>
      <dgm:spPr/>
    </dgm:pt>
    <dgm:pt modelId="{EA338999-5A5A-4EC9-8FE0-5ED92D4F3C34}" type="pres">
      <dgm:prSet presAssocID="{FEE0B63A-8069-4F5F-8BDC-11D510E39FF5}" presName="dummy" presStyleCnt="0"/>
      <dgm:spPr/>
    </dgm:pt>
    <dgm:pt modelId="{59A72EAE-3161-4633-ADA2-CEC9F9A1A0E4}" type="pres">
      <dgm:prSet presAssocID="{FEE0B63A-8069-4F5F-8BDC-11D510E39FF5}" presName="node" presStyleLbl="revTx" presStyleIdx="2" presStyleCnt="3" custScaleX="142214" custRadScaleRad="116025" custRadScaleInc="-33914">
        <dgm:presLayoutVars>
          <dgm:bulletEnabled val="1"/>
        </dgm:presLayoutVars>
      </dgm:prSet>
      <dgm:spPr/>
    </dgm:pt>
    <dgm:pt modelId="{BB221AA3-DE2B-4B67-9C0F-912C5FB2129B}" type="pres">
      <dgm:prSet presAssocID="{03036F6A-2944-4626-B89A-4670CB74253E}" presName="sibTrans" presStyleLbl="node1" presStyleIdx="2" presStyleCnt="3" custScaleX="87074" custLinFactNeighborX="-208" custLinFactNeighborY="6244"/>
      <dgm:spPr/>
    </dgm:pt>
  </dgm:ptLst>
  <dgm:cxnLst>
    <dgm:cxn modelId="{DEE2F416-7206-4F7B-A349-06E1AEB7BD19}" type="presOf" srcId="{FEE0B63A-8069-4F5F-8BDC-11D510E39FF5}" destId="{59A72EAE-3161-4633-ADA2-CEC9F9A1A0E4}" srcOrd="0" destOrd="0" presId="urn:microsoft.com/office/officeart/2005/8/layout/cycle1"/>
    <dgm:cxn modelId="{09730938-FC1F-47CC-A700-D939C4750F8B}" type="presOf" srcId="{322BC408-CC82-4BB9-A620-153079B1B200}" destId="{C2566148-7A45-4809-B088-8382630CF4B1}" srcOrd="0" destOrd="0" presId="urn:microsoft.com/office/officeart/2005/8/layout/cycle1"/>
    <dgm:cxn modelId="{D2C56C38-86A4-4CAD-9273-35BFF414EC10}" type="presOf" srcId="{74ECD77F-7FD7-4447-9382-DA6C8B7EDD21}" destId="{67C08D49-897E-4F95-BD18-9642EA9F9F0C}" srcOrd="0" destOrd="0" presId="urn:microsoft.com/office/officeart/2005/8/layout/cycle1"/>
    <dgm:cxn modelId="{5159AB5E-FF7D-4E7D-88FE-D4600DCE2A24}" srcId="{B6FDCD95-C9F5-4AD8-A327-A6A934BF7870}" destId="{B1C02A54-5AF0-4C88-883B-8FC84106EEBC}" srcOrd="0" destOrd="0" parTransId="{F51E9F67-6083-4E30-978C-19CD634DECD1}" sibTransId="{74ECD77F-7FD7-4447-9382-DA6C8B7EDD21}"/>
    <dgm:cxn modelId="{DD88DF60-FB93-41C2-A085-D0008E064B6D}" srcId="{B6FDCD95-C9F5-4AD8-A327-A6A934BF7870}" destId="{FEE0B63A-8069-4F5F-8BDC-11D510E39FF5}" srcOrd="2" destOrd="0" parTransId="{10675F0B-D500-46EE-B3BC-437626BFA8E5}" sibTransId="{03036F6A-2944-4626-B89A-4670CB74253E}"/>
    <dgm:cxn modelId="{65A5EC88-02A2-4DAE-8028-5394348B3872}" type="presOf" srcId="{03036F6A-2944-4626-B89A-4670CB74253E}" destId="{BB221AA3-DE2B-4B67-9C0F-912C5FB2129B}" srcOrd="0" destOrd="0" presId="urn:microsoft.com/office/officeart/2005/8/layout/cycle1"/>
    <dgm:cxn modelId="{EB4DEDD0-9A70-4D3B-8A64-BAF105C8E4B0}" type="presOf" srcId="{DFD61FAB-D819-42C0-8C00-A5B68B3F6B26}" destId="{B0FE8968-FAC9-4225-BE3B-E3A459A7D79F}" srcOrd="0" destOrd="0" presId="urn:microsoft.com/office/officeart/2005/8/layout/cycle1"/>
    <dgm:cxn modelId="{B197A3D6-5C13-4AB8-9677-BFBDC34DDE3F}" type="presOf" srcId="{B1C02A54-5AF0-4C88-883B-8FC84106EEBC}" destId="{991C4231-47B8-4D42-801C-102D1328125A}" srcOrd="0" destOrd="0" presId="urn:microsoft.com/office/officeart/2005/8/layout/cycle1"/>
    <dgm:cxn modelId="{BDADE9E3-8E38-45EB-895C-CE42E67648AA}" type="presOf" srcId="{B6FDCD95-C9F5-4AD8-A327-A6A934BF7870}" destId="{33CD6BB9-C00B-408F-84D5-95A302CF23AB}" srcOrd="0" destOrd="0" presId="urn:microsoft.com/office/officeart/2005/8/layout/cycle1"/>
    <dgm:cxn modelId="{FECD8BEE-EFCE-4724-807E-B4D7F94CB981}" srcId="{B6FDCD95-C9F5-4AD8-A327-A6A934BF7870}" destId="{322BC408-CC82-4BB9-A620-153079B1B200}" srcOrd="1" destOrd="0" parTransId="{95E17ADA-CF51-45AE-A21C-CBA212C94C73}" sibTransId="{DFD61FAB-D819-42C0-8C00-A5B68B3F6B26}"/>
    <dgm:cxn modelId="{620D4964-FBE1-4543-8EC3-34153ACD9576}" type="presParOf" srcId="{33CD6BB9-C00B-408F-84D5-95A302CF23AB}" destId="{53508CFD-9541-4EAC-9FE6-02173D665183}" srcOrd="0" destOrd="0" presId="urn:microsoft.com/office/officeart/2005/8/layout/cycle1"/>
    <dgm:cxn modelId="{53CEC2F7-99D7-49AA-B71B-2DAA9B9C890C}" type="presParOf" srcId="{33CD6BB9-C00B-408F-84D5-95A302CF23AB}" destId="{991C4231-47B8-4D42-801C-102D1328125A}" srcOrd="1" destOrd="0" presId="urn:microsoft.com/office/officeart/2005/8/layout/cycle1"/>
    <dgm:cxn modelId="{A5C7BCCC-447A-4B05-B643-49FA0736604B}" type="presParOf" srcId="{33CD6BB9-C00B-408F-84D5-95A302CF23AB}" destId="{67C08D49-897E-4F95-BD18-9642EA9F9F0C}" srcOrd="2" destOrd="0" presId="urn:microsoft.com/office/officeart/2005/8/layout/cycle1"/>
    <dgm:cxn modelId="{4DB59EAD-AA04-46D6-9FB9-CFAA864F9EE9}" type="presParOf" srcId="{33CD6BB9-C00B-408F-84D5-95A302CF23AB}" destId="{46D1AC9B-2A56-4CC5-954F-2B81CC1DD023}" srcOrd="3" destOrd="0" presId="urn:microsoft.com/office/officeart/2005/8/layout/cycle1"/>
    <dgm:cxn modelId="{EF0E7FC9-5FAC-40A1-AB36-51006B907883}" type="presParOf" srcId="{33CD6BB9-C00B-408F-84D5-95A302CF23AB}" destId="{C2566148-7A45-4809-B088-8382630CF4B1}" srcOrd="4" destOrd="0" presId="urn:microsoft.com/office/officeart/2005/8/layout/cycle1"/>
    <dgm:cxn modelId="{13D0B9C6-14AB-40AB-A096-0B111FB88614}" type="presParOf" srcId="{33CD6BB9-C00B-408F-84D5-95A302CF23AB}" destId="{B0FE8968-FAC9-4225-BE3B-E3A459A7D79F}" srcOrd="5" destOrd="0" presId="urn:microsoft.com/office/officeart/2005/8/layout/cycle1"/>
    <dgm:cxn modelId="{52E48B74-6EC9-45E9-8D9C-8CF809071D39}" type="presParOf" srcId="{33CD6BB9-C00B-408F-84D5-95A302CF23AB}" destId="{EA338999-5A5A-4EC9-8FE0-5ED92D4F3C34}" srcOrd="6" destOrd="0" presId="urn:microsoft.com/office/officeart/2005/8/layout/cycle1"/>
    <dgm:cxn modelId="{042141EE-FAA4-40A1-A269-8F5EDA4EDACD}" type="presParOf" srcId="{33CD6BB9-C00B-408F-84D5-95A302CF23AB}" destId="{59A72EAE-3161-4633-ADA2-CEC9F9A1A0E4}" srcOrd="7" destOrd="0" presId="urn:microsoft.com/office/officeart/2005/8/layout/cycle1"/>
    <dgm:cxn modelId="{881C77AC-842B-4161-8719-11961C83050E}" type="presParOf" srcId="{33CD6BB9-C00B-408F-84D5-95A302CF23AB}" destId="{BB221AA3-DE2B-4B67-9C0F-912C5FB2129B}"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FDCD95-C9F5-4AD8-A327-A6A934BF787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1C02A54-5AF0-4C88-883B-8FC84106EEBC}">
      <dgm:prSet phldrT="[Text]" custT="1"/>
      <dgm:spPr/>
      <dgm:t>
        <a:bodyPr/>
        <a:lstStyle/>
        <a:p>
          <a:r>
            <a:rPr lang="en-IN" sz="2000" dirty="0">
              <a:latin typeface="Arial" panose="020B0604020202020204" pitchFamily="34" charset="0"/>
              <a:cs typeface="Arial" panose="020B0604020202020204" pitchFamily="34" charset="0"/>
            </a:rPr>
            <a:t>Feeling of </a:t>
          </a:r>
          <a:r>
            <a:rPr lang="en-IN" sz="2000" dirty="0">
              <a:solidFill>
                <a:srgbClr val="FF0000"/>
              </a:solidFill>
              <a:latin typeface="Arial" panose="020B0604020202020204" pitchFamily="34" charset="0"/>
              <a:cs typeface="Arial" panose="020B0604020202020204" pitchFamily="34" charset="0"/>
            </a:rPr>
            <a:t>Deprivation</a:t>
          </a:r>
          <a:endParaRPr lang="en-IN" sz="300" dirty="0">
            <a:solidFill>
              <a:srgbClr val="FF0000"/>
            </a:solidFill>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I don’t have enough!</a:t>
          </a:r>
        </a:p>
      </dgm:t>
    </dgm:pt>
    <dgm:pt modelId="{F51E9F67-6083-4E30-978C-19CD634DECD1}" type="parTrans" cxnId="{5159AB5E-FF7D-4E7D-88FE-D4600DCE2A24}">
      <dgm:prSet/>
      <dgm:spPr/>
      <dgm:t>
        <a:bodyPr/>
        <a:lstStyle/>
        <a:p>
          <a:endParaRPr lang="en-US"/>
        </a:p>
      </dgm:t>
    </dgm:pt>
    <dgm:pt modelId="{74ECD77F-7FD7-4447-9382-DA6C8B7EDD21}" type="sibTrans" cxnId="{5159AB5E-FF7D-4E7D-88FE-D4600DCE2A24}">
      <dgm:prSet/>
      <dgm:spPr>
        <a:solidFill>
          <a:schemeClr val="bg1">
            <a:lumMod val="65000"/>
          </a:schemeClr>
        </a:solidFill>
      </dgm:spPr>
      <dgm:t>
        <a:bodyPr/>
        <a:lstStyle/>
        <a:p>
          <a:endParaRPr lang="en-US"/>
        </a:p>
      </dgm:t>
    </dgm:pt>
    <dgm:pt modelId="{FEE0B63A-8069-4F5F-8BDC-11D510E39FF5}">
      <dgm:prSet phldrT="[Text]" custT="1"/>
      <dgm:spPr/>
      <dgm:t>
        <a:bodyPr/>
        <a:lstStyle/>
        <a:p>
          <a:r>
            <a:rPr lang="en-IN" sz="2000" dirty="0">
              <a:latin typeface="Arial" panose="020B0604020202020204" pitchFamily="34" charset="0"/>
              <a:cs typeface="Arial" panose="020B0604020202020204" pitchFamily="34" charset="0"/>
            </a:rPr>
            <a:t>Accumulation = unlimited?</a:t>
          </a:r>
          <a:endParaRPr lang="en-US" sz="2000" dirty="0">
            <a:latin typeface="Arial" panose="020B0604020202020204" pitchFamily="34" charset="0"/>
            <a:cs typeface="Arial" panose="020B0604020202020204" pitchFamily="34" charset="0"/>
          </a:endParaRPr>
        </a:p>
      </dgm:t>
    </dgm:pt>
    <dgm:pt modelId="{10675F0B-D500-46EE-B3BC-437626BFA8E5}" type="parTrans" cxnId="{DD88DF60-FB93-41C2-A085-D0008E064B6D}">
      <dgm:prSet/>
      <dgm:spPr/>
      <dgm:t>
        <a:bodyPr/>
        <a:lstStyle/>
        <a:p>
          <a:endParaRPr lang="en-US"/>
        </a:p>
      </dgm:t>
    </dgm:pt>
    <dgm:pt modelId="{03036F6A-2944-4626-B89A-4670CB74253E}" type="sibTrans" cxnId="{DD88DF60-FB93-41C2-A085-D0008E064B6D}">
      <dgm:prSet/>
      <dgm:spPr>
        <a:solidFill>
          <a:schemeClr val="bg1">
            <a:lumMod val="75000"/>
          </a:schemeClr>
        </a:solidFill>
      </dgm:spPr>
      <dgm:t>
        <a:bodyPr/>
        <a:lstStyle/>
        <a:p>
          <a:endParaRPr lang="en-US"/>
        </a:p>
      </dgm:t>
    </dgm:pt>
    <dgm:pt modelId="{322BC408-CC82-4BB9-A620-153079B1B200}">
      <dgm:prSet phldrT="[Text]" custT="1"/>
      <dgm:spPr/>
      <dgm:t>
        <a:bodyPr/>
        <a:lstStyle/>
        <a:p>
          <a:r>
            <a:rPr lang="en-IN" sz="2000" dirty="0">
              <a:latin typeface="Arial" panose="020B0604020202020204" pitchFamily="34" charset="0"/>
              <a:cs typeface="Arial" panose="020B0604020202020204" pitchFamily="34" charset="0"/>
            </a:rPr>
            <a:t>Effort for Physical Facility </a:t>
          </a:r>
        </a:p>
        <a:p>
          <a:r>
            <a:rPr lang="en-IN" sz="2000" dirty="0">
              <a:solidFill>
                <a:srgbClr val="FF0000"/>
              </a:solidFill>
              <a:latin typeface="Arial" panose="020B0604020202020204" pitchFamily="34" charset="0"/>
              <a:cs typeface="Arial" panose="020B0604020202020204" pitchFamily="34" charset="0"/>
            </a:rPr>
            <a:t>by any means?</a:t>
          </a:r>
          <a:endParaRPr lang="en-US" sz="2000" dirty="0">
            <a:solidFill>
              <a:srgbClr val="FF0000"/>
            </a:solidFill>
            <a:latin typeface="Arial" panose="020B0604020202020204" pitchFamily="34" charset="0"/>
            <a:cs typeface="Arial" panose="020B0604020202020204" pitchFamily="34" charset="0"/>
          </a:endParaRPr>
        </a:p>
      </dgm:t>
    </dgm:pt>
    <dgm:pt modelId="{95E17ADA-CF51-45AE-A21C-CBA212C94C73}" type="parTrans" cxnId="{FECD8BEE-EFCE-4724-807E-B4D7F94CB981}">
      <dgm:prSet/>
      <dgm:spPr/>
      <dgm:t>
        <a:bodyPr/>
        <a:lstStyle/>
        <a:p>
          <a:endParaRPr lang="en-US"/>
        </a:p>
      </dgm:t>
    </dgm:pt>
    <dgm:pt modelId="{DFD61FAB-D819-42C0-8C00-A5B68B3F6B26}" type="sibTrans" cxnId="{FECD8BEE-EFCE-4724-807E-B4D7F94CB981}">
      <dgm:prSet/>
      <dgm:spPr>
        <a:solidFill>
          <a:schemeClr val="bg1">
            <a:lumMod val="75000"/>
          </a:schemeClr>
        </a:solidFill>
      </dgm:spPr>
      <dgm:t>
        <a:bodyPr/>
        <a:lstStyle/>
        <a:p>
          <a:endParaRPr lang="en-US"/>
        </a:p>
      </dgm:t>
    </dgm:pt>
    <dgm:pt modelId="{33CD6BB9-C00B-408F-84D5-95A302CF23AB}" type="pres">
      <dgm:prSet presAssocID="{B6FDCD95-C9F5-4AD8-A327-A6A934BF7870}" presName="cycle" presStyleCnt="0">
        <dgm:presLayoutVars>
          <dgm:dir/>
          <dgm:resizeHandles val="exact"/>
        </dgm:presLayoutVars>
      </dgm:prSet>
      <dgm:spPr/>
    </dgm:pt>
    <dgm:pt modelId="{53508CFD-9541-4EAC-9FE6-02173D665183}" type="pres">
      <dgm:prSet presAssocID="{B1C02A54-5AF0-4C88-883B-8FC84106EEBC}" presName="dummy" presStyleCnt="0"/>
      <dgm:spPr/>
    </dgm:pt>
    <dgm:pt modelId="{991C4231-47B8-4D42-801C-102D1328125A}" type="pres">
      <dgm:prSet presAssocID="{B1C02A54-5AF0-4C88-883B-8FC84106EEBC}" presName="node" presStyleLbl="revTx" presStyleIdx="0" presStyleCnt="3" custScaleX="142651" custRadScaleRad="104526" custRadScaleInc="-10131">
        <dgm:presLayoutVars>
          <dgm:bulletEnabled val="1"/>
        </dgm:presLayoutVars>
      </dgm:prSet>
      <dgm:spPr/>
    </dgm:pt>
    <dgm:pt modelId="{67C08D49-897E-4F95-BD18-9642EA9F9F0C}" type="pres">
      <dgm:prSet presAssocID="{74ECD77F-7FD7-4447-9382-DA6C8B7EDD21}" presName="sibTrans" presStyleLbl="node1" presStyleIdx="0" presStyleCnt="3" custLinFactNeighborY="40"/>
      <dgm:spPr/>
    </dgm:pt>
    <dgm:pt modelId="{46D1AC9B-2A56-4CC5-954F-2B81CC1DD023}" type="pres">
      <dgm:prSet presAssocID="{322BC408-CC82-4BB9-A620-153079B1B200}" presName="dummy" presStyleCnt="0"/>
      <dgm:spPr/>
    </dgm:pt>
    <dgm:pt modelId="{C2566148-7A45-4809-B088-8382630CF4B1}" type="pres">
      <dgm:prSet presAssocID="{322BC408-CC82-4BB9-A620-153079B1B200}" presName="node" presStyleLbl="revTx" presStyleIdx="1" presStyleCnt="3">
        <dgm:presLayoutVars>
          <dgm:bulletEnabled val="1"/>
        </dgm:presLayoutVars>
      </dgm:prSet>
      <dgm:spPr/>
    </dgm:pt>
    <dgm:pt modelId="{B0FE8968-FAC9-4225-BE3B-E3A459A7D79F}" type="pres">
      <dgm:prSet presAssocID="{DFD61FAB-D819-42C0-8C00-A5B68B3F6B26}" presName="sibTrans" presStyleLbl="node1" presStyleIdx="1" presStyleCnt="3" custLinFactNeighborX="3125" custLinFactNeighborY="-4259"/>
      <dgm:spPr/>
    </dgm:pt>
    <dgm:pt modelId="{EA338999-5A5A-4EC9-8FE0-5ED92D4F3C34}" type="pres">
      <dgm:prSet presAssocID="{FEE0B63A-8069-4F5F-8BDC-11D510E39FF5}" presName="dummy" presStyleCnt="0"/>
      <dgm:spPr/>
    </dgm:pt>
    <dgm:pt modelId="{59A72EAE-3161-4633-ADA2-CEC9F9A1A0E4}" type="pres">
      <dgm:prSet presAssocID="{FEE0B63A-8069-4F5F-8BDC-11D510E39FF5}" presName="node" presStyleLbl="revTx" presStyleIdx="2" presStyleCnt="3" custScaleX="142214" custRadScaleRad="116025" custRadScaleInc="-33914">
        <dgm:presLayoutVars>
          <dgm:bulletEnabled val="1"/>
        </dgm:presLayoutVars>
      </dgm:prSet>
      <dgm:spPr/>
    </dgm:pt>
    <dgm:pt modelId="{BB221AA3-DE2B-4B67-9C0F-912C5FB2129B}" type="pres">
      <dgm:prSet presAssocID="{03036F6A-2944-4626-B89A-4670CB74253E}" presName="sibTrans" presStyleLbl="node1" presStyleIdx="2" presStyleCnt="3" custScaleX="87074" custLinFactNeighborX="-208" custLinFactNeighborY="6244"/>
      <dgm:spPr/>
    </dgm:pt>
  </dgm:ptLst>
  <dgm:cxnLst>
    <dgm:cxn modelId="{5328E718-3050-44CE-A119-D65572143E42}" type="presOf" srcId="{322BC408-CC82-4BB9-A620-153079B1B200}" destId="{C2566148-7A45-4809-B088-8382630CF4B1}" srcOrd="0" destOrd="0" presId="urn:microsoft.com/office/officeart/2005/8/layout/cycle1"/>
    <dgm:cxn modelId="{5159AB5E-FF7D-4E7D-88FE-D4600DCE2A24}" srcId="{B6FDCD95-C9F5-4AD8-A327-A6A934BF7870}" destId="{B1C02A54-5AF0-4C88-883B-8FC84106EEBC}" srcOrd="0" destOrd="0" parTransId="{F51E9F67-6083-4E30-978C-19CD634DECD1}" sibTransId="{74ECD77F-7FD7-4447-9382-DA6C8B7EDD21}"/>
    <dgm:cxn modelId="{DD88DF60-FB93-41C2-A085-D0008E064B6D}" srcId="{B6FDCD95-C9F5-4AD8-A327-A6A934BF7870}" destId="{FEE0B63A-8069-4F5F-8BDC-11D510E39FF5}" srcOrd="2" destOrd="0" parTransId="{10675F0B-D500-46EE-B3BC-437626BFA8E5}" sibTransId="{03036F6A-2944-4626-B89A-4670CB74253E}"/>
    <dgm:cxn modelId="{7C57A182-252A-42E9-A5C8-7C726E875274}" type="presOf" srcId="{FEE0B63A-8069-4F5F-8BDC-11D510E39FF5}" destId="{59A72EAE-3161-4633-ADA2-CEC9F9A1A0E4}" srcOrd="0" destOrd="0" presId="urn:microsoft.com/office/officeart/2005/8/layout/cycle1"/>
    <dgm:cxn modelId="{862CA985-9461-44C3-881D-4BB8C26BC01A}" type="presOf" srcId="{03036F6A-2944-4626-B89A-4670CB74253E}" destId="{BB221AA3-DE2B-4B67-9C0F-912C5FB2129B}" srcOrd="0" destOrd="0" presId="urn:microsoft.com/office/officeart/2005/8/layout/cycle1"/>
    <dgm:cxn modelId="{B1A3CA85-226D-4BB6-BC4D-21BCB87FE611}" type="presOf" srcId="{74ECD77F-7FD7-4447-9382-DA6C8B7EDD21}" destId="{67C08D49-897E-4F95-BD18-9642EA9F9F0C}" srcOrd="0" destOrd="0" presId="urn:microsoft.com/office/officeart/2005/8/layout/cycle1"/>
    <dgm:cxn modelId="{EF1C88A5-0089-474B-AA51-DF2726E6CDC5}" type="presOf" srcId="{B6FDCD95-C9F5-4AD8-A327-A6A934BF7870}" destId="{33CD6BB9-C00B-408F-84D5-95A302CF23AB}" srcOrd="0" destOrd="0" presId="urn:microsoft.com/office/officeart/2005/8/layout/cycle1"/>
    <dgm:cxn modelId="{E74CAAE4-F770-4195-B87E-427732456674}" type="presOf" srcId="{DFD61FAB-D819-42C0-8C00-A5B68B3F6B26}" destId="{B0FE8968-FAC9-4225-BE3B-E3A459A7D79F}" srcOrd="0" destOrd="0" presId="urn:microsoft.com/office/officeart/2005/8/layout/cycle1"/>
    <dgm:cxn modelId="{FECD8BEE-EFCE-4724-807E-B4D7F94CB981}" srcId="{B6FDCD95-C9F5-4AD8-A327-A6A934BF7870}" destId="{322BC408-CC82-4BB9-A620-153079B1B200}" srcOrd="1" destOrd="0" parTransId="{95E17ADA-CF51-45AE-A21C-CBA212C94C73}" sibTransId="{DFD61FAB-D819-42C0-8C00-A5B68B3F6B26}"/>
    <dgm:cxn modelId="{34F023F8-7974-48E3-B516-3A6A81C3CCFC}" type="presOf" srcId="{B1C02A54-5AF0-4C88-883B-8FC84106EEBC}" destId="{991C4231-47B8-4D42-801C-102D1328125A}" srcOrd="0" destOrd="0" presId="urn:microsoft.com/office/officeart/2005/8/layout/cycle1"/>
    <dgm:cxn modelId="{2DBF0D35-5188-470D-B9B3-79BD3A3417BB}" type="presParOf" srcId="{33CD6BB9-C00B-408F-84D5-95A302CF23AB}" destId="{53508CFD-9541-4EAC-9FE6-02173D665183}" srcOrd="0" destOrd="0" presId="urn:microsoft.com/office/officeart/2005/8/layout/cycle1"/>
    <dgm:cxn modelId="{EC1DE942-660C-44EF-BCB3-25074084AD0E}" type="presParOf" srcId="{33CD6BB9-C00B-408F-84D5-95A302CF23AB}" destId="{991C4231-47B8-4D42-801C-102D1328125A}" srcOrd="1" destOrd="0" presId="urn:microsoft.com/office/officeart/2005/8/layout/cycle1"/>
    <dgm:cxn modelId="{69737F92-13F1-43E8-B6CF-46ED5420B842}" type="presParOf" srcId="{33CD6BB9-C00B-408F-84D5-95A302CF23AB}" destId="{67C08D49-897E-4F95-BD18-9642EA9F9F0C}" srcOrd="2" destOrd="0" presId="urn:microsoft.com/office/officeart/2005/8/layout/cycle1"/>
    <dgm:cxn modelId="{0CB3F535-9AC4-4440-A97C-E7B7F5FB2DC6}" type="presParOf" srcId="{33CD6BB9-C00B-408F-84D5-95A302CF23AB}" destId="{46D1AC9B-2A56-4CC5-954F-2B81CC1DD023}" srcOrd="3" destOrd="0" presId="urn:microsoft.com/office/officeart/2005/8/layout/cycle1"/>
    <dgm:cxn modelId="{972BBB17-0C95-4DDE-9C7E-9871B0A493C6}" type="presParOf" srcId="{33CD6BB9-C00B-408F-84D5-95A302CF23AB}" destId="{C2566148-7A45-4809-B088-8382630CF4B1}" srcOrd="4" destOrd="0" presId="urn:microsoft.com/office/officeart/2005/8/layout/cycle1"/>
    <dgm:cxn modelId="{6B39AC18-5AC4-4D93-BCA2-E180DE452A01}" type="presParOf" srcId="{33CD6BB9-C00B-408F-84D5-95A302CF23AB}" destId="{B0FE8968-FAC9-4225-BE3B-E3A459A7D79F}" srcOrd="5" destOrd="0" presId="urn:microsoft.com/office/officeart/2005/8/layout/cycle1"/>
    <dgm:cxn modelId="{D50910D7-C6E3-4663-B444-6DDF33C65D1A}" type="presParOf" srcId="{33CD6BB9-C00B-408F-84D5-95A302CF23AB}" destId="{EA338999-5A5A-4EC9-8FE0-5ED92D4F3C34}" srcOrd="6" destOrd="0" presId="urn:microsoft.com/office/officeart/2005/8/layout/cycle1"/>
    <dgm:cxn modelId="{5726E6B2-06AB-4EAA-B635-F3EE21A67C49}" type="presParOf" srcId="{33CD6BB9-C00B-408F-84D5-95A302CF23AB}" destId="{59A72EAE-3161-4633-ADA2-CEC9F9A1A0E4}" srcOrd="7" destOrd="0" presId="urn:microsoft.com/office/officeart/2005/8/layout/cycle1"/>
    <dgm:cxn modelId="{B08A3C06-67B0-47E8-8E5C-F1C58AD5D7CD}" type="presParOf" srcId="{33CD6BB9-C00B-408F-84D5-95A302CF23AB}" destId="{BB221AA3-DE2B-4B67-9C0F-912C5FB2129B}"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C4231-47B8-4D42-801C-102D1328125A}">
      <dsp:nvSpPr>
        <dsp:cNvPr id="0" name=""/>
        <dsp:cNvSpPr/>
      </dsp:nvSpPr>
      <dsp:spPr>
        <a:xfrm>
          <a:off x="3027805" y="152397"/>
          <a:ext cx="192666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Feeling of </a:t>
          </a:r>
          <a:r>
            <a:rPr lang="en-IN" sz="2000" kern="1200" dirty="0">
              <a:solidFill>
                <a:srgbClr val="FF0000"/>
              </a:solidFill>
              <a:latin typeface="Arial" panose="020B0604020202020204" pitchFamily="34" charset="0"/>
              <a:cs typeface="Arial" panose="020B0604020202020204" pitchFamily="34" charset="0"/>
            </a:rPr>
            <a:t>Deprivation</a:t>
          </a:r>
          <a:endParaRPr lang="en-IN" sz="300" kern="1200" dirty="0">
            <a:solidFill>
              <a:srgbClr val="FF0000"/>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I don’t have enough!</a:t>
          </a:r>
        </a:p>
      </dsp:txBody>
      <dsp:txXfrm>
        <a:off x="3027805" y="152397"/>
        <a:ext cx="1926663" cy="1350613"/>
      </dsp:txXfrm>
    </dsp:sp>
    <dsp:sp modelId="{67C08D49-897E-4F95-BD18-9642EA9F9F0C}">
      <dsp:nvSpPr>
        <dsp:cNvPr id="0" name=""/>
        <dsp:cNvSpPr/>
      </dsp:nvSpPr>
      <dsp:spPr>
        <a:xfrm>
          <a:off x="1317561" y="-32561"/>
          <a:ext cx="3192074" cy="3192074"/>
        </a:xfrm>
        <a:prstGeom prst="circularArrow">
          <a:avLst>
            <a:gd name="adj1" fmla="val 8251"/>
            <a:gd name="adj2" fmla="val 576311"/>
            <a:gd name="adj3" fmla="val 3136606"/>
            <a:gd name="adj4" fmla="val 21444710"/>
            <a:gd name="adj5" fmla="val 9626"/>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66148-7A45-4809-B088-8382630CF4B1}">
      <dsp:nvSpPr>
        <dsp:cNvPr id="0" name=""/>
        <dsp:cNvSpPr/>
      </dsp:nvSpPr>
      <dsp:spPr>
        <a:xfrm>
          <a:off x="2180714" y="2230274"/>
          <a:ext cx="135061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Effort for Physical Facility </a:t>
          </a:r>
        </a:p>
        <a:p>
          <a:pPr marL="0" lvl="0" indent="0" algn="ctr" defTabSz="889000">
            <a:lnSpc>
              <a:spcPct val="90000"/>
            </a:lnSpc>
            <a:spcBef>
              <a:spcPct val="0"/>
            </a:spcBef>
            <a:spcAft>
              <a:spcPct val="35000"/>
            </a:spcAft>
            <a:buNone/>
          </a:pPr>
          <a:r>
            <a:rPr lang="en-IN" sz="2000" kern="1200" dirty="0">
              <a:solidFill>
                <a:srgbClr val="FF0000"/>
              </a:solidFill>
              <a:latin typeface="Arial" panose="020B0604020202020204" pitchFamily="34" charset="0"/>
              <a:cs typeface="Arial" panose="020B0604020202020204" pitchFamily="34" charset="0"/>
            </a:rPr>
            <a:t>by any means?</a:t>
          </a:r>
          <a:endParaRPr lang="en-US" sz="2000" kern="1200" dirty="0">
            <a:solidFill>
              <a:srgbClr val="FF0000"/>
            </a:solidFill>
            <a:latin typeface="Arial" panose="020B0604020202020204" pitchFamily="34" charset="0"/>
            <a:cs typeface="Arial" panose="020B0604020202020204" pitchFamily="34" charset="0"/>
          </a:endParaRPr>
        </a:p>
      </dsp:txBody>
      <dsp:txXfrm>
        <a:off x="2180714" y="2230274"/>
        <a:ext cx="1350613" cy="1350613"/>
      </dsp:txXfrm>
    </dsp:sp>
    <dsp:sp modelId="{B0FE8968-FAC9-4225-BE3B-E3A459A7D79F}">
      <dsp:nvSpPr>
        <dsp:cNvPr id="0" name=""/>
        <dsp:cNvSpPr/>
      </dsp:nvSpPr>
      <dsp:spPr>
        <a:xfrm>
          <a:off x="1119723" y="-250089"/>
          <a:ext cx="3192074" cy="3192074"/>
        </a:xfrm>
        <a:prstGeom prst="circularArrow">
          <a:avLst>
            <a:gd name="adj1" fmla="val 8251"/>
            <a:gd name="adj2" fmla="val 576311"/>
            <a:gd name="adj3" fmla="val 9272591"/>
            <a:gd name="adj4" fmla="val 6563788"/>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2EAE-3161-4633-ADA2-CEC9F9A1A0E4}">
      <dsp:nvSpPr>
        <dsp:cNvPr id="0" name=""/>
        <dsp:cNvSpPr/>
      </dsp:nvSpPr>
      <dsp:spPr>
        <a:xfrm>
          <a:off x="437008" y="489303"/>
          <a:ext cx="1920761"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Accumulation = unlimited?</a:t>
          </a:r>
          <a:endParaRPr lang="en-US" sz="2000" kern="1200" dirty="0">
            <a:latin typeface="Arial" panose="020B0604020202020204" pitchFamily="34" charset="0"/>
            <a:cs typeface="Arial" panose="020B0604020202020204" pitchFamily="34" charset="0"/>
          </a:endParaRPr>
        </a:p>
      </dsp:txBody>
      <dsp:txXfrm>
        <a:off x="437008" y="489303"/>
        <a:ext cx="1920761" cy="1350613"/>
      </dsp:txXfrm>
    </dsp:sp>
    <dsp:sp modelId="{BB221AA3-DE2B-4B67-9C0F-912C5FB2129B}">
      <dsp:nvSpPr>
        <dsp:cNvPr id="0" name=""/>
        <dsp:cNvSpPr/>
      </dsp:nvSpPr>
      <dsp:spPr>
        <a:xfrm>
          <a:off x="1259117" y="95635"/>
          <a:ext cx="2779467" cy="3192074"/>
        </a:xfrm>
        <a:prstGeom prst="circularArrow">
          <a:avLst>
            <a:gd name="adj1" fmla="val 8251"/>
            <a:gd name="adj2" fmla="val 576311"/>
            <a:gd name="adj3" fmla="val 16613827"/>
            <a:gd name="adj4" fmla="val 13795864"/>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C4231-47B8-4D42-801C-102D1328125A}">
      <dsp:nvSpPr>
        <dsp:cNvPr id="0" name=""/>
        <dsp:cNvSpPr/>
      </dsp:nvSpPr>
      <dsp:spPr>
        <a:xfrm>
          <a:off x="3027805" y="152397"/>
          <a:ext cx="192666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Feeling of </a:t>
          </a:r>
          <a:r>
            <a:rPr lang="en-IN" sz="2000" kern="1200" dirty="0">
              <a:solidFill>
                <a:srgbClr val="FF0000"/>
              </a:solidFill>
              <a:latin typeface="Arial" panose="020B0604020202020204" pitchFamily="34" charset="0"/>
              <a:cs typeface="Arial" panose="020B0604020202020204" pitchFamily="34" charset="0"/>
            </a:rPr>
            <a:t>Deprivation</a:t>
          </a:r>
          <a:endParaRPr lang="en-IN" sz="300" kern="1200" dirty="0">
            <a:solidFill>
              <a:srgbClr val="FF0000"/>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I don’t have enough!</a:t>
          </a:r>
        </a:p>
      </dsp:txBody>
      <dsp:txXfrm>
        <a:off x="3027805" y="152397"/>
        <a:ext cx="1926663" cy="1350613"/>
      </dsp:txXfrm>
    </dsp:sp>
    <dsp:sp modelId="{67C08D49-897E-4F95-BD18-9642EA9F9F0C}">
      <dsp:nvSpPr>
        <dsp:cNvPr id="0" name=""/>
        <dsp:cNvSpPr/>
      </dsp:nvSpPr>
      <dsp:spPr>
        <a:xfrm>
          <a:off x="1317561" y="-32561"/>
          <a:ext cx="3192074" cy="3192074"/>
        </a:xfrm>
        <a:prstGeom prst="circularArrow">
          <a:avLst>
            <a:gd name="adj1" fmla="val 8251"/>
            <a:gd name="adj2" fmla="val 576311"/>
            <a:gd name="adj3" fmla="val 3136606"/>
            <a:gd name="adj4" fmla="val 21444710"/>
            <a:gd name="adj5" fmla="val 9626"/>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66148-7A45-4809-B088-8382630CF4B1}">
      <dsp:nvSpPr>
        <dsp:cNvPr id="0" name=""/>
        <dsp:cNvSpPr/>
      </dsp:nvSpPr>
      <dsp:spPr>
        <a:xfrm>
          <a:off x="2180714" y="2230274"/>
          <a:ext cx="135061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Effort for Physical Facility </a:t>
          </a:r>
        </a:p>
        <a:p>
          <a:pPr marL="0" lvl="0" indent="0" algn="ctr" defTabSz="889000">
            <a:lnSpc>
              <a:spcPct val="90000"/>
            </a:lnSpc>
            <a:spcBef>
              <a:spcPct val="0"/>
            </a:spcBef>
            <a:spcAft>
              <a:spcPct val="35000"/>
            </a:spcAft>
            <a:buNone/>
          </a:pPr>
          <a:r>
            <a:rPr lang="en-IN" sz="2000" kern="1200" dirty="0">
              <a:solidFill>
                <a:srgbClr val="FF0000"/>
              </a:solidFill>
              <a:latin typeface="Arial" panose="020B0604020202020204" pitchFamily="34" charset="0"/>
              <a:cs typeface="Arial" panose="020B0604020202020204" pitchFamily="34" charset="0"/>
            </a:rPr>
            <a:t>by any means?</a:t>
          </a:r>
          <a:endParaRPr lang="en-US" sz="2000" kern="1200" dirty="0">
            <a:solidFill>
              <a:srgbClr val="FF0000"/>
            </a:solidFill>
            <a:latin typeface="Arial" panose="020B0604020202020204" pitchFamily="34" charset="0"/>
            <a:cs typeface="Arial" panose="020B0604020202020204" pitchFamily="34" charset="0"/>
          </a:endParaRPr>
        </a:p>
      </dsp:txBody>
      <dsp:txXfrm>
        <a:off x="2180714" y="2230274"/>
        <a:ext cx="1350613" cy="1350613"/>
      </dsp:txXfrm>
    </dsp:sp>
    <dsp:sp modelId="{B0FE8968-FAC9-4225-BE3B-E3A459A7D79F}">
      <dsp:nvSpPr>
        <dsp:cNvPr id="0" name=""/>
        <dsp:cNvSpPr/>
      </dsp:nvSpPr>
      <dsp:spPr>
        <a:xfrm>
          <a:off x="1119723" y="-250089"/>
          <a:ext cx="3192074" cy="3192074"/>
        </a:xfrm>
        <a:prstGeom prst="circularArrow">
          <a:avLst>
            <a:gd name="adj1" fmla="val 8251"/>
            <a:gd name="adj2" fmla="val 576311"/>
            <a:gd name="adj3" fmla="val 9272591"/>
            <a:gd name="adj4" fmla="val 6563788"/>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2EAE-3161-4633-ADA2-CEC9F9A1A0E4}">
      <dsp:nvSpPr>
        <dsp:cNvPr id="0" name=""/>
        <dsp:cNvSpPr/>
      </dsp:nvSpPr>
      <dsp:spPr>
        <a:xfrm>
          <a:off x="437008" y="489303"/>
          <a:ext cx="1920761"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Accumulation = unlimited?</a:t>
          </a:r>
          <a:endParaRPr lang="en-US" sz="2000" kern="1200" dirty="0">
            <a:latin typeface="Arial" panose="020B0604020202020204" pitchFamily="34" charset="0"/>
            <a:cs typeface="Arial" panose="020B0604020202020204" pitchFamily="34" charset="0"/>
          </a:endParaRPr>
        </a:p>
      </dsp:txBody>
      <dsp:txXfrm>
        <a:off x="437008" y="489303"/>
        <a:ext cx="1920761" cy="1350613"/>
      </dsp:txXfrm>
    </dsp:sp>
    <dsp:sp modelId="{BB221AA3-DE2B-4B67-9C0F-912C5FB2129B}">
      <dsp:nvSpPr>
        <dsp:cNvPr id="0" name=""/>
        <dsp:cNvSpPr/>
      </dsp:nvSpPr>
      <dsp:spPr>
        <a:xfrm>
          <a:off x="1259117" y="95635"/>
          <a:ext cx="2779467" cy="3192074"/>
        </a:xfrm>
        <a:prstGeom prst="circularArrow">
          <a:avLst>
            <a:gd name="adj1" fmla="val 8251"/>
            <a:gd name="adj2" fmla="val 576311"/>
            <a:gd name="adj3" fmla="val 16613827"/>
            <a:gd name="adj4" fmla="val 13795864"/>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8/25/2024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8/25/2024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is to help participants </a:t>
            </a:r>
            <a:r>
              <a:rPr lang="en-US"/>
              <a:t>further explore that </a:t>
            </a:r>
            <a:r>
              <a:rPr lang="en-US" dirty="0"/>
              <a:t>the Self and the Body are two distinct realities – their needs are of different types, the fulfilment of their needs is of different type</a:t>
            </a:r>
            <a:br>
              <a:rPr lang="en-US" dirty="0"/>
            </a:br>
            <a:endParaRPr lang="en-IN" dirty="0"/>
          </a:p>
        </p:txBody>
      </p:sp>
    </p:spTree>
    <p:extLst>
      <p:ext uri="{BB962C8B-B14F-4D97-AF65-F5344CB8AC3E}">
        <p14:creationId xmlns:p14="http://schemas.microsoft.com/office/powerpoint/2010/main" val="139910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65AB7B8-7238-4481-8910-F9CE074C4B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4272A17-6276-483E-A30A-752482A9E8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Need </a:t>
            </a:r>
            <a:r>
              <a:rPr lang="en-US" altLang="en-US"/>
              <a:t>of Self - Fulfilled </a:t>
            </a:r>
            <a:r>
              <a:rPr lang="en-US" altLang="en-US" dirty="0"/>
              <a:t>by right feeling</a:t>
            </a:r>
          </a:p>
          <a:p>
            <a:r>
              <a:rPr lang="en-US" altLang="en-US" dirty="0"/>
              <a:t>	</a:t>
            </a:r>
            <a:r>
              <a:rPr lang="en-US" altLang="en-US" dirty="0">
                <a:latin typeface="Arial" panose="020B0604020202020204" pitchFamily="34" charset="0"/>
                <a:cs typeface="Arial" panose="020B0604020202020204" pitchFamily="34" charset="0"/>
              </a:rPr>
              <a:t>Flower to Father – flower is only a symbol. Feeling is primary. 	Feelings ko </a:t>
            </a:r>
            <a:r>
              <a:rPr lang="en-US" altLang="en-US" dirty="0" err="1">
                <a:latin typeface="Arial" panose="020B0604020202020204" pitchFamily="34" charset="0"/>
                <a:cs typeface="Arial" panose="020B0604020202020204" pitchFamily="34" charset="0"/>
              </a:rPr>
              <a:t>baandh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rok</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kar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rakha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hai</a:t>
            </a:r>
            <a:r>
              <a:rPr lang="en-US" altLang="en-US" dirty="0">
                <a:latin typeface="Arial" panose="020B0604020202020204" pitchFamily="34" charset="0"/>
                <a:cs typeface="Arial" panose="020B0604020202020204" pitchFamily="34" charset="0"/>
              </a:rPr>
              <a:t> – 		feelings ka </a:t>
            </a:r>
            <a:r>
              <a:rPr lang="en-US" altLang="en-US" dirty="0" err="1">
                <a:latin typeface="Arial" panose="020B0604020202020204" pitchFamily="34" charset="0"/>
                <a:cs typeface="Arial" panose="020B0604020202020204" pitchFamily="34" charset="0"/>
              </a:rPr>
              <a:t>aadan-pradan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nahin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hota</a:t>
            </a:r>
            <a:r>
              <a:rPr lang="en-US" altLang="en-US" dirty="0">
                <a:latin typeface="Arial" panose="020B0604020202020204" pitchFamily="34" charset="0"/>
                <a:cs typeface="Arial" panose="020B0604020202020204" pitchFamily="34" charset="0"/>
              </a:rPr>
              <a:t>. 			Feelings ka exchange </a:t>
            </a:r>
            <a:r>
              <a:rPr lang="en-US" altLang="en-US" dirty="0" err="1">
                <a:latin typeface="Arial" panose="020B0604020202020204" pitchFamily="34" charset="0"/>
                <a:cs typeface="Arial" panose="020B0604020202020204" pitchFamily="34" charset="0"/>
              </a:rPr>
              <a:t>bhi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sukhi</a:t>
            </a:r>
            <a:r>
              <a:rPr lang="en-US" altLang="en-US" dirty="0">
                <a:latin typeface="Arial" panose="020B0604020202020204" pitchFamily="34" charset="0"/>
                <a:cs typeface="Arial" panose="020B0604020202020204" pitchFamily="34" charset="0"/>
              </a:rPr>
              <a:t> hone ka </a:t>
            </a:r>
            <a:r>
              <a:rPr lang="en-US" altLang="en-US" dirty="0" err="1">
                <a:latin typeface="Arial" panose="020B0604020202020204" pitchFamily="34" charset="0"/>
                <a:cs typeface="Arial" panose="020B0604020202020204" pitchFamily="34" charset="0"/>
              </a:rPr>
              <a:t>tareeka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hai</a:t>
            </a:r>
            <a:r>
              <a:rPr lang="en-US" altLang="en-US" dirty="0">
                <a:latin typeface="Arial" panose="020B0604020202020204" pitchFamily="34" charset="0"/>
                <a:cs typeface="Arial" panose="020B0604020202020204" pitchFamily="34" charset="0"/>
              </a:rPr>
              <a:t>, yeh </a:t>
            </a:r>
            <a:r>
              <a:rPr lang="en-US" altLang="en-US" dirty="0" err="1">
                <a:latin typeface="Arial" panose="020B0604020202020204" pitchFamily="34" charset="0"/>
                <a:cs typeface="Arial" panose="020B0604020202020204" pitchFamily="34" charset="0"/>
              </a:rPr>
              <a:t>dhyan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nahin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aaya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rahta</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One cant fulfill the other</a:t>
            </a:r>
          </a:p>
          <a:p>
            <a:r>
              <a:rPr lang="en-US" altLang="en-US" dirty="0">
                <a:latin typeface="Arial" panose="020B0604020202020204" pitchFamily="34" charset="0"/>
                <a:cs typeface="Arial" panose="020B0604020202020204" pitchFamily="34" charset="0"/>
              </a:rPr>
              <a:t>	</a:t>
            </a:r>
            <a:r>
              <a:rPr lang="fr-FR" altLang="en-US" dirty="0">
                <a:latin typeface="Arial" panose="020B0604020202020204" pitchFamily="34" charset="0"/>
                <a:cs typeface="Arial" panose="020B0604020202020204" pitchFamily="34" charset="0"/>
              </a:rPr>
              <a:t>Exclusive </a:t>
            </a:r>
            <a:r>
              <a:rPr lang="fr-FR" altLang="en-US" dirty="0" err="1">
                <a:latin typeface="Arial" panose="020B0604020202020204" pitchFamily="34" charset="0"/>
                <a:cs typeface="Arial" panose="020B0604020202020204" pitchFamily="34" charset="0"/>
              </a:rPr>
              <a:t>dress</a:t>
            </a:r>
            <a:r>
              <a:rPr lang="fr-FR" altLang="en-US" dirty="0">
                <a:latin typeface="Arial" panose="020B0604020202020204" pitchFamily="34" charset="0"/>
                <a:cs typeface="Arial" panose="020B0604020202020204" pitchFamily="34" charset="0"/>
              </a:rPr>
              <a:t> – attention </a:t>
            </a:r>
            <a:r>
              <a:rPr lang="fr-FR" altLang="en-US" dirty="0" err="1">
                <a:latin typeface="Arial" panose="020B0604020202020204" pitchFamily="34" charset="0"/>
                <a:cs typeface="Arial" panose="020B0604020202020204" pitchFamily="34" charset="0"/>
              </a:rPr>
              <a:t>neq</a:t>
            </a:r>
            <a:r>
              <a:rPr lang="fr-FR" altLang="en-US" dirty="0">
                <a:latin typeface="Arial" panose="020B0604020202020204" pitchFamily="34" charset="0"/>
                <a:cs typeface="Arial" panose="020B0604020202020204" pitchFamily="34" charset="0"/>
              </a:rPr>
              <a:t> respect. </a:t>
            </a:r>
            <a:r>
              <a:rPr lang="fr-FR" altLang="en-US" dirty="0" err="1">
                <a:latin typeface="Arial" panose="020B0604020202020204" pitchFamily="34" charset="0"/>
                <a:cs typeface="Arial" panose="020B0604020202020204" pitchFamily="34" charset="0"/>
              </a:rPr>
              <a:t>Dress</a:t>
            </a:r>
            <a:r>
              <a:rPr lang="fr-FR" altLang="en-US" dirty="0">
                <a:latin typeface="Arial" panose="020B0604020202020204" pitchFamily="34" charset="0"/>
                <a:cs typeface="Arial" panose="020B0604020202020204" pitchFamily="34" charset="0"/>
              </a:rPr>
              <a:t> se attention </a:t>
            </a:r>
            <a:r>
              <a:rPr lang="fr-FR" altLang="en-US" dirty="0" err="1">
                <a:latin typeface="Arial" panose="020B0604020202020204" pitchFamily="34" charset="0"/>
                <a:cs typeface="Arial" panose="020B0604020202020204" pitchFamily="34" charset="0"/>
              </a:rPr>
              <a:t>bhar</a:t>
            </a:r>
            <a:r>
              <a:rPr lang="fr-FR" altLang="en-US" dirty="0">
                <a:latin typeface="Arial" panose="020B0604020202020204" pitchFamily="34" charset="0"/>
                <a:cs typeface="Arial" panose="020B0604020202020204" pitchFamily="34" charset="0"/>
              </a:rPr>
              <a:t> 	mil </a:t>
            </a:r>
            <a:r>
              <a:rPr lang="fr-FR" altLang="en-US" dirty="0" err="1">
                <a:latin typeface="Arial" panose="020B0604020202020204" pitchFamily="34" charset="0"/>
                <a:cs typeface="Arial" panose="020B0604020202020204" pitchFamily="34" charset="0"/>
              </a:rPr>
              <a:t>paata</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hai</a:t>
            </a:r>
            <a:endParaRPr lang="fr-FR"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FCF2D22-1283-4D27-BC54-98E516688D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9E8223E-48A0-43EE-85A4-D5E34F3921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Key Point</a:t>
            </a:r>
          </a:p>
          <a:p>
            <a:pPr>
              <a:lnSpc>
                <a:spcPct val="90000"/>
              </a:lnSpc>
              <a:buFont typeface="Symbol" panose="05050102010706020507" pitchFamily="18" charset="2"/>
              <a:buNone/>
            </a:pPr>
            <a:r>
              <a:rPr lang="en-IN" altLang="en-US" dirty="0"/>
              <a:t>The need of material is fulfilled by material</a:t>
            </a:r>
          </a:p>
          <a:p>
            <a:pPr>
              <a:lnSpc>
                <a:spcPct val="90000"/>
              </a:lnSpc>
              <a:buFont typeface="Symbol" panose="05050102010706020507" pitchFamily="18" charset="2"/>
              <a:buNone/>
            </a:pPr>
            <a:endParaRPr lang="en-US" altLang="en-US" dirty="0"/>
          </a:p>
          <a:p>
            <a:pPr>
              <a:lnSpc>
                <a:spcPct val="90000"/>
              </a:lnSpc>
              <a:buFont typeface="Symbol" panose="05050102010706020507" pitchFamily="18" charset="2"/>
              <a:buNone/>
            </a:pPr>
            <a:r>
              <a:rPr lang="en-US" altLang="en-US" dirty="0"/>
              <a:t>Elaboration</a:t>
            </a:r>
          </a:p>
          <a:p>
            <a:pPr>
              <a:lnSpc>
                <a:spcPct val="90000"/>
              </a:lnSpc>
              <a:buFont typeface="Symbol" panose="05050102010706020507" pitchFamily="18" charset="2"/>
              <a:buNone/>
            </a:pPr>
            <a:r>
              <a:rPr lang="en-US" altLang="en-US" dirty="0"/>
              <a:t>Need of the body = Physical facility* = Material in nature</a:t>
            </a:r>
          </a:p>
          <a:p>
            <a:pPr>
              <a:lnSpc>
                <a:spcPct val="90000"/>
              </a:lnSpc>
              <a:buFont typeface="Symbol" panose="05050102010706020507" pitchFamily="18" charset="2"/>
              <a:buNone/>
            </a:pPr>
            <a:r>
              <a:rPr lang="en-US" altLang="en-US" dirty="0"/>
              <a:t>Fulfilled by = Physio-chemical things = also material in nature</a:t>
            </a:r>
          </a:p>
          <a:p>
            <a:pPr>
              <a:lnSpc>
                <a:spcPct val="90000"/>
              </a:lnSpc>
              <a:buFont typeface="Symbol" panose="05050102010706020507" pitchFamily="18" charset="2"/>
              <a:buNone/>
            </a:pPr>
            <a:endParaRPr lang="en-IN" altLang="en-US" dirty="0"/>
          </a:p>
          <a:p>
            <a:r>
              <a:rPr lang="en-US" altLang="en-US" u="sng" dirty="0"/>
              <a:t>Examples</a:t>
            </a:r>
          </a:p>
          <a:p>
            <a:r>
              <a:rPr lang="en-US" altLang="en-US" dirty="0"/>
              <a:t>Fulfilled by</a:t>
            </a:r>
          </a:p>
          <a:p>
            <a:r>
              <a:rPr lang="en-US" altLang="en-US" dirty="0"/>
              <a:t>	</a:t>
            </a:r>
            <a:r>
              <a:rPr lang="en-US" altLang="en-US" dirty="0">
                <a:latin typeface="Arial" panose="020B0604020202020204" pitchFamily="34" charset="0"/>
                <a:cs typeface="Arial" panose="020B0604020202020204" pitchFamily="34" charset="0"/>
              </a:rPr>
              <a:t>Flower to Father – flower is only a symbol. Feeling is primary. 	Feelings ka bandh </a:t>
            </a:r>
            <a:r>
              <a:rPr lang="en-US" altLang="en-US" dirty="0" err="1">
                <a:latin typeface="Arial" panose="020B0604020202020204" pitchFamily="34" charset="0"/>
                <a:cs typeface="Arial" panose="020B0604020202020204" pitchFamily="34" charset="0"/>
              </a:rPr>
              <a:t>mein</a:t>
            </a:r>
            <a:r>
              <a:rPr lang="en-US" altLang="en-US" dirty="0">
                <a:latin typeface="Arial" panose="020B0604020202020204" pitchFamily="34" charset="0"/>
                <a:cs typeface="Arial" panose="020B0604020202020204" pitchFamily="34" charset="0"/>
              </a:rPr>
              <a:t> band </a:t>
            </a:r>
            <a:r>
              <a:rPr lang="en-US" altLang="en-US" dirty="0" err="1">
                <a:latin typeface="Arial" panose="020B0604020202020204" pitchFamily="34" charset="0"/>
                <a:cs typeface="Arial" panose="020B0604020202020204" pitchFamily="34" charset="0"/>
              </a:rPr>
              <a:t>kar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rakha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hai</a:t>
            </a:r>
            <a:r>
              <a:rPr lang="en-US" altLang="en-US" dirty="0">
                <a:latin typeface="Arial" panose="020B0604020202020204" pitchFamily="34" charset="0"/>
                <a:cs typeface="Arial" panose="020B0604020202020204" pitchFamily="34" charset="0"/>
              </a:rPr>
              <a:t> – 		feelings ka </a:t>
            </a:r>
            <a:r>
              <a:rPr lang="en-US" altLang="en-US" dirty="0" err="1">
                <a:latin typeface="Arial" panose="020B0604020202020204" pitchFamily="34" charset="0"/>
                <a:cs typeface="Arial" panose="020B0604020202020204" pitchFamily="34" charset="0"/>
              </a:rPr>
              <a:t>aadan-pradan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nahin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hota</a:t>
            </a:r>
            <a:r>
              <a:rPr lang="en-US" altLang="en-US" dirty="0">
                <a:latin typeface="Arial" panose="020B0604020202020204" pitchFamily="34" charset="0"/>
                <a:cs typeface="Arial" panose="020B0604020202020204" pitchFamily="34" charset="0"/>
              </a:rPr>
              <a:t>. 			Feelings ka exchange </a:t>
            </a:r>
            <a:r>
              <a:rPr lang="en-US" altLang="en-US" dirty="0" err="1">
                <a:latin typeface="Arial" panose="020B0604020202020204" pitchFamily="34" charset="0"/>
                <a:cs typeface="Arial" panose="020B0604020202020204" pitchFamily="34" charset="0"/>
              </a:rPr>
              <a:t>bhi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sukhi</a:t>
            </a:r>
            <a:r>
              <a:rPr lang="en-US" altLang="en-US" dirty="0">
                <a:latin typeface="Arial" panose="020B0604020202020204" pitchFamily="34" charset="0"/>
                <a:cs typeface="Arial" panose="020B0604020202020204" pitchFamily="34" charset="0"/>
              </a:rPr>
              <a:t> hone ka </a:t>
            </a:r>
            <a:r>
              <a:rPr lang="en-US" altLang="en-US" dirty="0" err="1">
                <a:latin typeface="Arial" panose="020B0604020202020204" pitchFamily="34" charset="0"/>
                <a:cs typeface="Arial" panose="020B0604020202020204" pitchFamily="34" charset="0"/>
              </a:rPr>
              <a:t>tareeka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hai</a:t>
            </a:r>
            <a:r>
              <a:rPr lang="en-US" altLang="en-US" dirty="0">
                <a:latin typeface="Arial" panose="020B0604020202020204" pitchFamily="34" charset="0"/>
                <a:cs typeface="Arial" panose="020B0604020202020204" pitchFamily="34" charset="0"/>
              </a:rPr>
              <a:t>, yeh </a:t>
            </a:r>
            <a:r>
              <a:rPr lang="en-US" altLang="en-US" dirty="0" err="1">
                <a:latin typeface="Arial" panose="020B0604020202020204" pitchFamily="34" charset="0"/>
                <a:cs typeface="Arial" panose="020B0604020202020204" pitchFamily="34" charset="0"/>
              </a:rPr>
              <a:t>dhyan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nahin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aaya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rahta</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One cant fulfill the other</a:t>
            </a:r>
          </a:p>
          <a:p>
            <a:r>
              <a:rPr lang="en-US" altLang="en-US" dirty="0">
                <a:latin typeface="Arial" panose="020B0604020202020204" pitchFamily="34" charset="0"/>
                <a:cs typeface="Arial" panose="020B0604020202020204" pitchFamily="34" charset="0"/>
              </a:rPr>
              <a:t>	</a:t>
            </a:r>
            <a:r>
              <a:rPr lang="fr-FR" altLang="en-US" dirty="0">
                <a:latin typeface="Arial" panose="020B0604020202020204" pitchFamily="34" charset="0"/>
                <a:cs typeface="Arial" panose="020B0604020202020204" pitchFamily="34" charset="0"/>
              </a:rPr>
              <a:t>Exclusive </a:t>
            </a:r>
            <a:r>
              <a:rPr lang="fr-FR" altLang="en-US" dirty="0" err="1">
                <a:latin typeface="Arial" panose="020B0604020202020204" pitchFamily="34" charset="0"/>
                <a:cs typeface="Arial" panose="020B0604020202020204" pitchFamily="34" charset="0"/>
              </a:rPr>
              <a:t>dress</a:t>
            </a:r>
            <a:r>
              <a:rPr lang="fr-FR" altLang="en-US" dirty="0">
                <a:latin typeface="Arial" panose="020B0604020202020204" pitchFamily="34" charset="0"/>
                <a:cs typeface="Arial" panose="020B0604020202020204" pitchFamily="34" charset="0"/>
              </a:rPr>
              <a:t> – attention </a:t>
            </a:r>
            <a:r>
              <a:rPr lang="fr-FR" altLang="en-US" dirty="0" err="1">
                <a:latin typeface="Arial" panose="020B0604020202020204" pitchFamily="34" charset="0"/>
                <a:cs typeface="Arial" panose="020B0604020202020204" pitchFamily="34" charset="0"/>
              </a:rPr>
              <a:t>neq</a:t>
            </a:r>
            <a:r>
              <a:rPr lang="fr-FR" altLang="en-US" dirty="0">
                <a:latin typeface="Arial" panose="020B0604020202020204" pitchFamily="34" charset="0"/>
                <a:cs typeface="Arial" panose="020B0604020202020204" pitchFamily="34" charset="0"/>
              </a:rPr>
              <a:t> respect. </a:t>
            </a:r>
            <a:r>
              <a:rPr lang="fr-FR" altLang="en-US" dirty="0" err="1">
                <a:latin typeface="Arial" panose="020B0604020202020204" pitchFamily="34" charset="0"/>
                <a:cs typeface="Arial" panose="020B0604020202020204" pitchFamily="34" charset="0"/>
              </a:rPr>
              <a:t>Dress</a:t>
            </a:r>
            <a:r>
              <a:rPr lang="fr-FR" altLang="en-US" dirty="0">
                <a:latin typeface="Arial" panose="020B0604020202020204" pitchFamily="34" charset="0"/>
                <a:cs typeface="Arial" panose="020B0604020202020204" pitchFamily="34" charset="0"/>
              </a:rPr>
              <a:t> se attention </a:t>
            </a:r>
            <a:r>
              <a:rPr lang="fr-FR" altLang="en-US" dirty="0" err="1">
                <a:latin typeface="Arial" panose="020B0604020202020204" pitchFamily="34" charset="0"/>
                <a:cs typeface="Arial" panose="020B0604020202020204" pitchFamily="34" charset="0"/>
              </a:rPr>
              <a:t>bhar</a:t>
            </a:r>
            <a:r>
              <a:rPr lang="fr-FR" altLang="en-US" dirty="0">
                <a:latin typeface="Arial" panose="020B0604020202020204" pitchFamily="34" charset="0"/>
                <a:cs typeface="Arial" panose="020B0604020202020204" pitchFamily="34" charset="0"/>
              </a:rPr>
              <a:t> 	mil </a:t>
            </a:r>
            <a:r>
              <a:rPr lang="fr-FR" altLang="en-US" dirty="0" err="1">
                <a:latin typeface="Arial" panose="020B0604020202020204" pitchFamily="34" charset="0"/>
                <a:cs typeface="Arial" panose="020B0604020202020204" pitchFamily="34" charset="0"/>
              </a:rPr>
              <a:t>paata</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hai</a:t>
            </a:r>
            <a:endParaRPr lang="fr-FR"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p>
          <a:p>
            <a:r>
              <a:rPr lang="en-US" altLang="en-US" dirty="0"/>
              <a:t>Fulfilled by</a:t>
            </a:r>
          </a:p>
          <a:p>
            <a:r>
              <a:rPr lang="en-US" altLang="en-US" dirty="0"/>
              <a:t>	</a:t>
            </a:r>
            <a:r>
              <a:rPr lang="en-US" altLang="en-US" dirty="0">
                <a:latin typeface="Arial" panose="020B0604020202020204" pitchFamily="34" charset="0"/>
                <a:cs typeface="Arial" panose="020B0604020202020204" pitchFamily="34" charset="0"/>
              </a:rPr>
              <a:t>Flower to Father – flower is only a symbol. Feeling is primary. 	Feelings ka bandh </a:t>
            </a:r>
            <a:r>
              <a:rPr lang="en-US" altLang="en-US" dirty="0" err="1">
                <a:latin typeface="Arial" panose="020B0604020202020204" pitchFamily="34" charset="0"/>
                <a:cs typeface="Arial" panose="020B0604020202020204" pitchFamily="34" charset="0"/>
              </a:rPr>
              <a:t>mein</a:t>
            </a:r>
            <a:r>
              <a:rPr lang="en-US" altLang="en-US" dirty="0">
                <a:latin typeface="Arial" panose="020B0604020202020204" pitchFamily="34" charset="0"/>
                <a:cs typeface="Arial" panose="020B0604020202020204" pitchFamily="34" charset="0"/>
              </a:rPr>
              <a:t> band </a:t>
            </a:r>
            <a:r>
              <a:rPr lang="en-US" altLang="en-US" dirty="0" err="1">
                <a:latin typeface="Arial" panose="020B0604020202020204" pitchFamily="34" charset="0"/>
                <a:cs typeface="Arial" panose="020B0604020202020204" pitchFamily="34" charset="0"/>
              </a:rPr>
              <a:t>kar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rakha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hai</a:t>
            </a:r>
            <a:r>
              <a:rPr lang="en-US" altLang="en-US" dirty="0">
                <a:latin typeface="Arial" panose="020B0604020202020204" pitchFamily="34" charset="0"/>
                <a:cs typeface="Arial" panose="020B0604020202020204" pitchFamily="34" charset="0"/>
              </a:rPr>
              <a:t> – 		feelings ka </a:t>
            </a:r>
            <a:r>
              <a:rPr lang="en-US" altLang="en-US" dirty="0" err="1">
                <a:latin typeface="Arial" panose="020B0604020202020204" pitchFamily="34" charset="0"/>
                <a:cs typeface="Arial" panose="020B0604020202020204" pitchFamily="34" charset="0"/>
              </a:rPr>
              <a:t>aadan-pradan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nahin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hota</a:t>
            </a:r>
            <a:r>
              <a:rPr lang="en-US" altLang="en-US" dirty="0">
                <a:latin typeface="Arial" panose="020B0604020202020204" pitchFamily="34" charset="0"/>
                <a:cs typeface="Arial" panose="020B0604020202020204" pitchFamily="34" charset="0"/>
              </a:rPr>
              <a:t>. 			Feelings ka exchange </a:t>
            </a:r>
            <a:r>
              <a:rPr lang="en-US" altLang="en-US" dirty="0" err="1">
                <a:latin typeface="Arial" panose="020B0604020202020204" pitchFamily="34" charset="0"/>
                <a:cs typeface="Arial" panose="020B0604020202020204" pitchFamily="34" charset="0"/>
              </a:rPr>
              <a:t>bhi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sukhi</a:t>
            </a:r>
            <a:r>
              <a:rPr lang="en-US" altLang="en-US" dirty="0">
                <a:latin typeface="Arial" panose="020B0604020202020204" pitchFamily="34" charset="0"/>
                <a:cs typeface="Arial" panose="020B0604020202020204" pitchFamily="34" charset="0"/>
              </a:rPr>
              <a:t> hone ka </a:t>
            </a:r>
            <a:r>
              <a:rPr lang="en-US" altLang="en-US" dirty="0" err="1">
                <a:latin typeface="Arial" panose="020B0604020202020204" pitchFamily="34" charset="0"/>
                <a:cs typeface="Arial" panose="020B0604020202020204" pitchFamily="34" charset="0"/>
              </a:rPr>
              <a:t>tareeka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hai</a:t>
            </a:r>
            <a:r>
              <a:rPr lang="en-US" altLang="en-US" dirty="0">
                <a:latin typeface="Arial" panose="020B0604020202020204" pitchFamily="34" charset="0"/>
                <a:cs typeface="Arial" panose="020B0604020202020204" pitchFamily="34" charset="0"/>
              </a:rPr>
              <a:t>, yeh </a:t>
            </a:r>
            <a:r>
              <a:rPr lang="en-US" altLang="en-US" dirty="0" err="1">
                <a:latin typeface="Arial" panose="020B0604020202020204" pitchFamily="34" charset="0"/>
                <a:cs typeface="Arial" panose="020B0604020202020204" pitchFamily="34" charset="0"/>
              </a:rPr>
              <a:t>dhyan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mein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nahin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aaya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rahta</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One cant fulfill the other</a:t>
            </a:r>
          </a:p>
          <a:p>
            <a:r>
              <a:rPr lang="en-US" altLang="en-US" dirty="0">
                <a:latin typeface="Arial" panose="020B0604020202020204" pitchFamily="34" charset="0"/>
                <a:cs typeface="Arial" panose="020B0604020202020204" pitchFamily="34" charset="0"/>
              </a:rPr>
              <a:t>	</a:t>
            </a:r>
            <a:r>
              <a:rPr lang="fr-FR" altLang="en-US" dirty="0">
                <a:latin typeface="Arial" panose="020B0604020202020204" pitchFamily="34" charset="0"/>
                <a:cs typeface="Arial" panose="020B0604020202020204" pitchFamily="34" charset="0"/>
              </a:rPr>
              <a:t>Exclusive </a:t>
            </a:r>
            <a:r>
              <a:rPr lang="fr-FR" altLang="en-US" dirty="0" err="1">
                <a:latin typeface="Arial" panose="020B0604020202020204" pitchFamily="34" charset="0"/>
                <a:cs typeface="Arial" panose="020B0604020202020204" pitchFamily="34" charset="0"/>
              </a:rPr>
              <a:t>dress</a:t>
            </a:r>
            <a:r>
              <a:rPr lang="fr-FR" altLang="en-US" dirty="0">
                <a:latin typeface="Arial" panose="020B0604020202020204" pitchFamily="34" charset="0"/>
                <a:cs typeface="Arial" panose="020B0604020202020204" pitchFamily="34" charset="0"/>
              </a:rPr>
              <a:t> – attention </a:t>
            </a:r>
            <a:r>
              <a:rPr lang="fr-FR" altLang="en-US" dirty="0" err="1">
                <a:latin typeface="Arial" panose="020B0604020202020204" pitchFamily="34" charset="0"/>
                <a:cs typeface="Arial" panose="020B0604020202020204" pitchFamily="34" charset="0"/>
              </a:rPr>
              <a:t>neq</a:t>
            </a:r>
            <a:r>
              <a:rPr lang="fr-FR" altLang="en-US" dirty="0">
                <a:latin typeface="Arial" panose="020B0604020202020204" pitchFamily="34" charset="0"/>
                <a:cs typeface="Arial" panose="020B0604020202020204" pitchFamily="34" charset="0"/>
              </a:rPr>
              <a:t> respect. </a:t>
            </a:r>
            <a:r>
              <a:rPr lang="fr-FR" altLang="en-US" dirty="0" err="1">
                <a:latin typeface="Arial" panose="020B0604020202020204" pitchFamily="34" charset="0"/>
                <a:cs typeface="Arial" panose="020B0604020202020204" pitchFamily="34" charset="0"/>
              </a:rPr>
              <a:t>Dress</a:t>
            </a:r>
            <a:r>
              <a:rPr lang="fr-FR" altLang="en-US" dirty="0">
                <a:latin typeface="Arial" panose="020B0604020202020204" pitchFamily="34" charset="0"/>
                <a:cs typeface="Arial" panose="020B0604020202020204" pitchFamily="34" charset="0"/>
              </a:rPr>
              <a:t> se attention </a:t>
            </a:r>
            <a:r>
              <a:rPr lang="fr-FR" altLang="en-US" dirty="0" err="1">
                <a:latin typeface="Arial" panose="020B0604020202020204" pitchFamily="34" charset="0"/>
                <a:cs typeface="Arial" panose="020B0604020202020204" pitchFamily="34" charset="0"/>
              </a:rPr>
              <a:t>bhar</a:t>
            </a:r>
            <a:r>
              <a:rPr lang="fr-FR" altLang="en-US" dirty="0">
                <a:latin typeface="Arial" panose="020B0604020202020204" pitchFamily="34" charset="0"/>
                <a:cs typeface="Arial" panose="020B0604020202020204" pitchFamily="34" charset="0"/>
              </a:rPr>
              <a:t> 	mil </a:t>
            </a:r>
            <a:r>
              <a:rPr lang="fr-FR" altLang="en-US" dirty="0" err="1">
                <a:latin typeface="Arial" panose="020B0604020202020204" pitchFamily="34" charset="0"/>
                <a:cs typeface="Arial" panose="020B0604020202020204" pitchFamily="34" charset="0"/>
              </a:rPr>
              <a:t>paata</a:t>
            </a:r>
            <a:r>
              <a:rPr lang="fr-FR" altLang="en-US" dirty="0">
                <a:latin typeface="Arial" panose="020B0604020202020204" pitchFamily="34" charset="0"/>
                <a:cs typeface="Arial" panose="020B0604020202020204" pitchFamily="34" charset="0"/>
              </a:rPr>
              <a:t> </a:t>
            </a:r>
            <a:r>
              <a:rPr lang="fr-FR" altLang="en-US" dirty="0" err="1">
                <a:latin typeface="Arial" panose="020B0604020202020204" pitchFamily="34" charset="0"/>
                <a:cs typeface="Arial" panose="020B0604020202020204" pitchFamily="34" charset="0"/>
              </a:rPr>
              <a:t>hai</a:t>
            </a:r>
            <a:endParaRPr lang="fr-FR"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Key point</a:t>
            </a:r>
          </a:p>
          <a:p>
            <a:r>
              <a:rPr lang="en-US" altLang="en-US" dirty="0"/>
              <a:t>If we do not understand human being as co-existence of self and body, we may run into this problem</a:t>
            </a:r>
          </a:p>
          <a:p>
            <a:r>
              <a:rPr lang="en-US" altLang="en-US" dirty="0"/>
              <a:t>Ask participants to find out if this is the case today</a:t>
            </a:r>
          </a:p>
          <a:p>
            <a:endParaRPr lang="en-US" altLang="en-US" dirty="0"/>
          </a:p>
          <a:p>
            <a:r>
              <a:rPr lang="en-US" altLang="en-US" dirty="0"/>
              <a:t>Assumption – HB = Body</a:t>
            </a:r>
          </a:p>
          <a:p>
            <a:r>
              <a:rPr lang="en-US" altLang="en-US" dirty="0"/>
              <a:t>All needs of the HB will be fulfilled by physical facility</a:t>
            </a:r>
          </a:p>
          <a:p>
            <a:r>
              <a:rPr lang="en-US" altLang="en-US" dirty="0"/>
              <a:t>Since the needs of the Self are continuous, the need for PF appear to be unlimited</a:t>
            </a:r>
          </a:p>
          <a:p>
            <a:r>
              <a:rPr lang="en-US" altLang="en-US" dirty="0"/>
              <a:t>This leads to accumulation</a:t>
            </a:r>
          </a:p>
          <a:p>
            <a:endParaRPr lang="en-US" altLang="en-US" dirty="0"/>
          </a:p>
          <a:p>
            <a:r>
              <a:rPr lang="en-US" altLang="en-US" dirty="0"/>
              <a:t>Since the real needs of the self are not known, not fulfilled, one gets into a loop (as shown)</a:t>
            </a:r>
            <a:endParaRPr lang="en-IN" altLang="en-US" dirty="0"/>
          </a:p>
          <a:p>
            <a:endParaRPr lang="en-IN" dirty="0"/>
          </a:p>
        </p:txBody>
      </p:sp>
    </p:spTree>
    <p:extLst>
      <p:ext uri="{BB962C8B-B14F-4D97-AF65-F5344CB8AC3E}">
        <p14:creationId xmlns:p14="http://schemas.microsoft.com/office/powerpoint/2010/main" val="300562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D764DB1-9630-468E-BBE7-037B230DC2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55A6F74-14F8-4191-82C0-7D74FE60BA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117C3F2-4D46-46A8-9C76-A32140D29C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62D3F26-4836-4207-A6ED-F70FC3E9F3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Fulfilled by</a:t>
            </a:r>
          </a:p>
          <a:p>
            <a:r>
              <a:rPr lang="en-US" altLang="en-US"/>
              <a:t>	</a:t>
            </a:r>
            <a:r>
              <a:rPr lang="en-US" altLang="en-US">
                <a:latin typeface="Arial" panose="020B0604020202020204" pitchFamily="34" charset="0"/>
                <a:cs typeface="Arial" panose="020B0604020202020204" pitchFamily="34" charset="0"/>
              </a:rPr>
              <a:t>Flower to Father – flower is only a symbol. Feeling is primary. 	Feelings ka bandh mein band kar rakha hai – 		feelings ka aadan-pradan nahin hota. 			Feelings ka exchange bhi sukhi hone ka tareeka hai, yeh dhyan 	mein nahin aaya rahta</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One cant fulfill the other</a:t>
            </a:r>
          </a:p>
          <a:p>
            <a:r>
              <a:rPr lang="en-US" altLang="en-US">
                <a:latin typeface="Arial" panose="020B0604020202020204" pitchFamily="34" charset="0"/>
                <a:cs typeface="Arial" panose="020B0604020202020204" pitchFamily="34" charset="0"/>
              </a:rPr>
              <a:t>	</a:t>
            </a:r>
            <a:r>
              <a:rPr lang="fr-FR" altLang="en-US">
                <a:latin typeface="Arial" panose="020B0604020202020204" pitchFamily="34" charset="0"/>
                <a:cs typeface="Arial" panose="020B0604020202020204" pitchFamily="34" charset="0"/>
              </a:rPr>
              <a:t>Exclusive dress – attention neq respect. Dress se attention bhar 	mil paata hai</a:t>
            </a:r>
          </a:p>
          <a:p>
            <a:endParaRPr lang="en-US" altLang="en-US">
              <a:latin typeface="Arial" panose="020B0604020202020204" pitchFamily="34" charset="0"/>
              <a:cs typeface="Arial" panose="020B0604020202020204" pitchFamily="34" charset="0"/>
            </a:endParaRPr>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337B0C0-D029-4728-AE5F-1088AB38CC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3A55B441-644E-4483-B9E7-1205D91B37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Fulfilled by</a:t>
            </a:r>
          </a:p>
          <a:p>
            <a:r>
              <a:rPr lang="en-US" altLang="en-US"/>
              <a:t>	</a:t>
            </a:r>
            <a:r>
              <a:rPr lang="en-US" altLang="en-US">
                <a:latin typeface="Arial" panose="020B0604020202020204" pitchFamily="34" charset="0"/>
                <a:cs typeface="Arial" panose="020B0604020202020204" pitchFamily="34" charset="0"/>
              </a:rPr>
              <a:t>Flower to Father – flower is only a symbol. Feeling is primary. 	Feelings ka bandh mein band kar rakha hai – 		feelings ka aadan-pradan nahin hota. 			Feelings ka exchange bhi sukhi hone ka tareeka hai, yeh dhyan 	mein nahin aaya rahta</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One cant fulfill the other</a:t>
            </a:r>
          </a:p>
          <a:p>
            <a:r>
              <a:rPr lang="en-US" altLang="en-US">
                <a:latin typeface="Arial" panose="020B0604020202020204" pitchFamily="34" charset="0"/>
                <a:cs typeface="Arial" panose="020B0604020202020204" pitchFamily="34" charset="0"/>
              </a:rPr>
              <a:t>	</a:t>
            </a:r>
            <a:r>
              <a:rPr lang="fr-FR" altLang="en-US">
                <a:latin typeface="Arial" panose="020B0604020202020204" pitchFamily="34" charset="0"/>
                <a:cs typeface="Arial" panose="020B0604020202020204" pitchFamily="34" charset="0"/>
              </a:rPr>
              <a:t>Exclusive dress – attention neq respect. Dress se attention bhar 	mil paata hai</a:t>
            </a:r>
          </a:p>
          <a:p>
            <a:endParaRPr lang="en-US" altLang="en-US">
              <a:latin typeface="Arial" panose="020B0604020202020204" pitchFamily="34" charset="0"/>
              <a:cs typeface="Arial" panose="020B0604020202020204" pitchFamily="34" charset="0"/>
            </a:endParaRP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7975CB-A2BE-4051-AC61-B854D4F01A3C}"/>
              </a:ext>
            </a:extLst>
          </p:cNvPr>
          <p:cNvSpPr>
            <a:spLocks noGrp="1"/>
          </p:cNvSpPr>
          <p:nvPr>
            <p:ph type="subTitle" idx="1"/>
          </p:nvPr>
        </p:nvSpPr>
        <p:spPr/>
        <p:txBody>
          <a:bodyPr/>
          <a:lstStyle/>
          <a:p>
            <a:endParaRPr lang="en-IN"/>
          </a:p>
        </p:txBody>
      </p:sp>
      <p:sp>
        <p:nvSpPr>
          <p:cNvPr id="12291" name="Title 3">
            <a:extLst>
              <a:ext uri="{FF2B5EF4-FFF2-40B4-BE49-F238E27FC236}">
                <a16:creationId xmlns:a16="http://schemas.microsoft.com/office/drawing/2014/main" id="{6F4B421C-B6B2-4514-8E0E-41F823C9FE59}"/>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dirty="0">
                <a:latin typeface="Arial" panose="020B0604020202020204" pitchFamily="34" charset="0"/>
                <a:ea typeface="Calibri" panose="020F0502020204030204" pitchFamily="34" charset="0"/>
                <a:cs typeface="Mangal" panose="00000400000000000000" pitchFamily="2"/>
              </a:rPr>
              <a:t>Lecture 8</a:t>
            </a:r>
            <a:br>
              <a:rPr lang="en-US" altLang="en-US" dirty="0">
                <a:latin typeface="Arial" panose="020B0604020202020204" pitchFamily="34" charset="0"/>
                <a:ea typeface="Calibri" panose="020F0502020204030204" pitchFamily="34" charset="0"/>
                <a:cs typeface="Mangal" panose="00000400000000000000" pitchFamily="2"/>
              </a:rPr>
            </a:br>
            <a:r>
              <a:rPr lang="en-US" altLang="en-US" dirty="0">
                <a:latin typeface="Arial" panose="020B0604020202020204" pitchFamily="34" charset="0"/>
                <a:ea typeface="Calibri" panose="020F0502020204030204" pitchFamily="34" charset="0"/>
                <a:cs typeface="Mangal" panose="00000400000000000000" pitchFamily="2"/>
              </a:rPr>
              <a:t>Distinguishing between the </a:t>
            </a:r>
            <a:br>
              <a:rPr lang="en-US" altLang="en-US" dirty="0">
                <a:latin typeface="Arial" panose="020B0604020202020204" pitchFamily="34" charset="0"/>
                <a:ea typeface="Calibri" panose="020F0502020204030204" pitchFamily="34" charset="0"/>
                <a:cs typeface="Mangal" panose="00000400000000000000" pitchFamily="2"/>
              </a:rPr>
            </a:br>
            <a:r>
              <a:rPr lang="en-US" altLang="en-US" dirty="0">
                <a:latin typeface="Arial" panose="020B0604020202020204" pitchFamily="34" charset="0"/>
                <a:ea typeface="Calibri" panose="020F0502020204030204" pitchFamily="34" charset="0"/>
                <a:cs typeface="Mangal" panose="00000400000000000000" pitchFamily="2"/>
              </a:rPr>
              <a:t>Needs of the Self and the Needs of the Body</a:t>
            </a:r>
            <a:endParaRPr lang="en-US" altLang="en-US" dirty="0">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0">
            <a:extLst>
              <a:ext uri="{FF2B5EF4-FFF2-40B4-BE49-F238E27FC236}">
                <a16:creationId xmlns:a16="http://schemas.microsoft.com/office/drawing/2014/main" id="{30ADDAF5-FF83-421D-9E5F-3C78866AAB50}"/>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4">
            <a:extLst>
              <a:ext uri="{FF2B5EF4-FFF2-40B4-BE49-F238E27FC236}">
                <a16:creationId xmlns:a16="http://schemas.microsoft.com/office/drawing/2014/main" id="{506210DE-D201-4C07-94B4-6000E257416E}"/>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Distinguishing between the Needs of the Self and the Body</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25603" name="Title 3">
            <a:extLst>
              <a:ext uri="{FF2B5EF4-FFF2-40B4-BE49-F238E27FC236}">
                <a16:creationId xmlns:a16="http://schemas.microsoft.com/office/drawing/2014/main" id="{0CFE11DC-1F32-4EEF-A19F-2EC326F26B31}"/>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8CF72DA-61F1-4DFC-A2F8-97084A4434DF}"/>
              </a:ext>
            </a:extLst>
          </p:cNvPr>
          <p:cNvGraphicFramePr>
            <a:graphicFrameLocks noGrp="1"/>
          </p:cNvGraphicFramePr>
          <p:nvPr/>
        </p:nvGraphicFramePr>
        <p:xfrm>
          <a:off x="1524000" y="0"/>
          <a:ext cx="9144000" cy="685799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04">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54">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083">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54">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10">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922083">
                <a:tc>
                  <a:txBody>
                    <a:bodyPr/>
                    <a:lstStyle/>
                    <a:p>
                      <a:pPr marL="0" marR="0" algn="l">
                        <a:spcBef>
                          <a:spcPts val="0"/>
                        </a:spcBef>
                        <a:spcAft>
                          <a:spcPts val="0"/>
                        </a:spcAft>
                      </a:pPr>
                      <a:r>
                        <a:rPr lang="en-US" sz="2000" b="1" dirty="0">
                          <a:latin typeface="Arial"/>
                          <a:ea typeface="Times New Roman"/>
                          <a:cs typeface="Times New Roman"/>
                        </a:rPr>
                        <a:t>Activity</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fØ;k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Desire, Thought, Expectation…</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bPNk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fopkj</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vk”kk</a:t>
                      </a:r>
                      <a:r>
                        <a:rPr lang="en-US" sz="2000" b="1" kern="1200" dirty="0">
                          <a:solidFill>
                            <a:schemeClr val="bg1"/>
                          </a:solidFill>
                          <a:latin typeface="Kruti Dev 010"/>
                          <a:ea typeface="Times New Roman"/>
                          <a:cs typeface="Arial"/>
                        </a:rPr>
                        <a:t>---</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Eating, Walking…</a:t>
                      </a:r>
                      <a:endParaRPr lang="en-US" sz="1400" b="1" dirty="0">
                        <a:latin typeface="Times New Roman"/>
                        <a:ea typeface="Times New Roman"/>
                        <a:cs typeface="Times New Roman"/>
                      </a:endParaRPr>
                    </a:p>
                    <a:p>
                      <a:pPr marL="0" marR="0">
                        <a:spcBef>
                          <a:spcPts val="0"/>
                        </a:spcBef>
                        <a:spcAft>
                          <a:spcPts val="0"/>
                        </a:spcAft>
                      </a:pP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kkuk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pyuk</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922083">
                <a:tc>
                  <a:txBody>
                    <a:bodyPr/>
                    <a:lstStyle/>
                    <a:p>
                      <a:pPr marL="0" marR="0" lvl="0" algn="l">
                        <a:spcBef>
                          <a:spcPts val="0"/>
                        </a:spcBef>
                        <a:spcAft>
                          <a:spcPts val="0"/>
                        </a:spcAft>
                      </a:pPr>
                      <a:r>
                        <a:rPr lang="en-US" sz="2000" b="1" dirty="0">
                          <a:latin typeface="Arial"/>
                          <a:ea typeface="Times New Roman"/>
                          <a:cs typeface="Times New Roman"/>
                        </a:rPr>
                        <a:t>Response</a:t>
                      </a:r>
                      <a:endParaRPr lang="en-US" sz="2000" b="1" kern="1200" dirty="0">
                        <a:solidFill>
                          <a:srgbClr val="002060"/>
                        </a:solidFill>
                        <a:latin typeface="Kruti Dev 010"/>
                        <a:ea typeface="Times New Roman"/>
                        <a:cs typeface="Arial"/>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Knowing, Assuming, </a:t>
                      </a:r>
                      <a:r>
                        <a:rPr lang="en-US" sz="2000" b="1" dirty="0" err="1">
                          <a:solidFill>
                            <a:schemeClr val="bg1"/>
                          </a:solidFill>
                          <a:latin typeface="Arial"/>
                          <a:ea typeface="Times New Roman"/>
                          <a:cs typeface="Times New Roman"/>
                        </a:rPr>
                        <a:t>Recognising</a:t>
                      </a:r>
                      <a:r>
                        <a:rPr lang="en-US" sz="2000" b="1" dirty="0">
                          <a:solidFill>
                            <a:schemeClr val="bg1"/>
                          </a:solidFill>
                          <a:latin typeface="Arial"/>
                          <a:ea typeface="Times New Roman"/>
                          <a:cs typeface="Times New Roman"/>
                        </a:rPr>
                        <a:t>, Fulfilling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tkuuk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ekuuk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igpkuuk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fuokZg</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djuk</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2000" b="1" dirty="0">
                        <a:latin typeface="Arial"/>
                        <a:ea typeface="Times New Roman"/>
                        <a:cs typeface="Times New Roman"/>
                      </a:endParaRPr>
                    </a:p>
                    <a:p>
                      <a:pPr marL="0" marR="0">
                        <a:spcBef>
                          <a:spcPts val="0"/>
                        </a:spcBef>
                        <a:spcAft>
                          <a:spcPts val="0"/>
                        </a:spcAft>
                      </a:pPr>
                      <a:r>
                        <a:rPr lang="en-US" sz="2000" b="1" dirty="0" err="1">
                          <a:latin typeface="Arial"/>
                          <a:ea typeface="Times New Roman"/>
                          <a:cs typeface="Times New Roman"/>
                        </a:rPr>
                        <a:t>Recognising</a:t>
                      </a:r>
                      <a:r>
                        <a:rPr lang="en-US" sz="2000" b="1" dirty="0">
                          <a:latin typeface="Arial"/>
                          <a:ea typeface="Times New Roman"/>
                          <a:cs typeface="Times New Roman"/>
                        </a:rPr>
                        <a:t>, Fulfilling</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igpkuuk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fuokZg</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djuk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r h="328045">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dirty="0">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9"/>
                  </a:ext>
                </a:extLst>
              </a:tr>
              <a:tr h="326575">
                <a:tc>
                  <a:txBody>
                    <a:bodyPr/>
                    <a:lstStyle/>
                    <a:p>
                      <a:pPr marL="0" marR="0">
                        <a:spcBef>
                          <a:spcPts val="0"/>
                        </a:spcBef>
                        <a:spcAft>
                          <a:spcPts val="0"/>
                        </a:spcAft>
                      </a:pPr>
                      <a:endParaRPr lang="en-US" sz="2000" b="1" dirty="0">
                        <a:latin typeface="Arial"/>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Consciousness </a:t>
                      </a:r>
                      <a:r>
                        <a:rPr lang="en-US" sz="2000" b="1" kern="1200" dirty="0" err="1">
                          <a:solidFill>
                            <a:srgbClr val="002060"/>
                          </a:solidFill>
                          <a:latin typeface="Kruti Dev 010"/>
                          <a:ea typeface="Times New Roman"/>
                          <a:cs typeface="Arial"/>
                        </a:rPr>
                        <a:t>pSrU</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Material </a:t>
                      </a:r>
                      <a:r>
                        <a:rPr lang="en-US" sz="2000" b="1" kern="1200" dirty="0">
                          <a:solidFill>
                            <a:srgbClr val="002060"/>
                          </a:solidFill>
                          <a:latin typeface="Kruti Dev 010"/>
                          <a:ea typeface="Times New Roman"/>
                          <a:cs typeface="Arial"/>
                        </a:rPr>
                        <a:t>tM+</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
        <p:nvSpPr>
          <p:cNvPr id="26670" name="Rectangle 8">
            <a:extLst>
              <a:ext uri="{FF2B5EF4-FFF2-40B4-BE49-F238E27FC236}">
                <a16:creationId xmlns:a16="http://schemas.microsoft.com/office/drawing/2014/main" id="{7979DCEA-3A81-43D0-AB5E-46B4DD961799}"/>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3B763122-9D81-4BAB-B3EF-8E7410481C2A}"/>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C1CC9AA-3C49-4C33-8425-BF31538446D2}"/>
              </a:ext>
            </a:extLst>
          </p:cNvPr>
          <p:cNvSpPr/>
          <p:nvPr/>
        </p:nvSpPr>
        <p:spPr>
          <a:xfrm>
            <a:off x="3352800" y="5181600"/>
            <a:ext cx="28194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6673" name="Rectangle 2">
            <a:extLst>
              <a:ext uri="{FF2B5EF4-FFF2-40B4-BE49-F238E27FC236}">
                <a16:creationId xmlns:a16="http://schemas.microsoft.com/office/drawing/2014/main" id="{CB664508-E8D8-43AD-81EE-7AEA3A4E96FF}"/>
              </a:ext>
            </a:extLst>
          </p:cNvPr>
          <p:cNvSpPr>
            <a:spLocks noChangeArrowheads="1"/>
          </p:cNvSpPr>
          <p:nvPr/>
        </p:nvSpPr>
        <p:spPr bwMode="auto">
          <a:xfrm>
            <a:off x="3429000" y="790575"/>
            <a:ext cx="3581400" cy="5554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6674" name="Rectangle 3">
            <a:extLst>
              <a:ext uri="{FF2B5EF4-FFF2-40B4-BE49-F238E27FC236}">
                <a16:creationId xmlns:a16="http://schemas.microsoft.com/office/drawing/2014/main" id="{BBE1BDC0-C9BE-4753-BCCF-AD1BE5CD5D33}"/>
              </a:ext>
            </a:extLst>
          </p:cNvPr>
          <p:cNvSpPr>
            <a:spLocks noChangeArrowheads="1"/>
          </p:cNvSpPr>
          <p:nvPr/>
        </p:nvSpPr>
        <p:spPr bwMode="auto">
          <a:xfrm>
            <a:off x="7053263" y="782638"/>
            <a:ext cx="3429000" cy="55626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cxnSp>
        <p:nvCxnSpPr>
          <p:cNvPr id="14" name="Straight Arrow Connector 13">
            <a:extLst>
              <a:ext uri="{FF2B5EF4-FFF2-40B4-BE49-F238E27FC236}">
                <a16:creationId xmlns:a16="http://schemas.microsoft.com/office/drawing/2014/main" id="{47AC3312-6EE2-48F2-B574-D02D6AB5331D}"/>
              </a:ext>
            </a:extLst>
          </p:cNvPr>
          <p:cNvCxnSpPr/>
          <p:nvPr/>
        </p:nvCxnSpPr>
        <p:spPr>
          <a:xfrm rot="5400000">
            <a:off x="7200901" y="6438900"/>
            <a:ext cx="228600" cy="317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D66A263-FB00-4996-9B52-6E73825F6BFB}"/>
              </a:ext>
            </a:extLst>
          </p:cNvPr>
          <p:cNvCxnSpPr/>
          <p:nvPr/>
        </p:nvCxnSpPr>
        <p:spPr>
          <a:xfrm rot="5400000">
            <a:off x="3620294" y="6438106"/>
            <a:ext cx="2286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7">
            <a:extLst>
              <a:ext uri="{FF2B5EF4-FFF2-40B4-BE49-F238E27FC236}">
                <a16:creationId xmlns:a16="http://schemas.microsoft.com/office/drawing/2014/main" id="{41EA38C5-9786-4A68-B0A0-E571A584C4A2}"/>
              </a:ext>
            </a:extLst>
          </p:cNvPr>
          <p:cNvSpPr>
            <a:spLocks noGrp="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 the</a:t>
            </a:r>
          </a:p>
        </p:txBody>
      </p:sp>
      <p:sp>
        <p:nvSpPr>
          <p:cNvPr id="27651" name="Text Placeholder 6">
            <a:extLst>
              <a:ext uri="{FF2B5EF4-FFF2-40B4-BE49-F238E27FC236}">
                <a16:creationId xmlns:a16="http://schemas.microsoft.com/office/drawing/2014/main" id="{A6955D63-F2CC-4E85-B9A7-D30F249CB0B5}"/>
              </a:ext>
            </a:extLst>
          </p:cNvPr>
          <p:cNvSpPr>
            <a:spLocks noGrp="1"/>
          </p:cNvSpPr>
          <p:nvPr>
            <p:ph type="body" sz="quarter" idx="4294967295"/>
          </p:nvPr>
        </p:nvSpPr>
        <p:spPr bwMode="auto">
          <a:xfrm>
            <a:off x="0" y="4800600"/>
            <a:ext cx="12192000" cy="2057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sz="2000"/>
              <a:t>Need of the Self = Continuous happiness 				= Need of consciousness</a:t>
            </a:r>
          </a:p>
          <a:p>
            <a:pPr>
              <a:buFont typeface="Symbol" pitchFamily="18" charset="2"/>
              <a:buNone/>
            </a:pPr>
            <a:r>
              <a:rPr altLang="en-US" sz="2000"/>
              <a:t>Fulfilled by 	= Right Understanding and Right Feeling in the Self 	= Activities of consciousness</a:t>
            </a:r>
          </a:p>
          <a:p>
            <a:pPr>
              <a:buFont typeface="Symbol" pitchFamily="18" charset="2"/>
              <a:buNone/>
            </a:pPr>
            <a:r>
              <a:rPr altLang="en-US" sz="2000"/>
              <a:t>			   </a:t>
            </a:r>
            <a:r>
              <a:rPr altLang="en-US" sz="2000">
                <a:solidFill>
                  <a:srgbClr val="FF0000"/>
                </a:solidFill>
              </a:rPr>
              <a:t>(can not be fulfilled by material)</a:t>
            </a:r>
          </a:p>
          <a:p>
            <a:pPr>
              <a:buFont typeface="Symbol" pitchFamily="18" charset="2"/>
              <a:buNone/>
            </a:pPr>
            <a:endParaRPr altLang="en-US" sz="2000" b="1"/>
          </a:p>
          <a:p>
            <a:pPr>
              <a:buFont typeface="Symbol" pitchFamily="18" charset="2"/>
              <a:buNone/>
            </a:pPr>
            <a:r>
              <a:rPr altLang="en-US" sz="2000" b="1"/>
              <a:t>(The need of consciousness is fulfilled by activities of consciousness)</a:t>
            </a:r>
          </a:p>
        </p:txBody>
      </p:sp>
      <p:graphicFrame>
        <p:nvGraphicFramePr>
          <p:cNvPr id="3" name="Table 2">
            <a:extLst>
              <a:ext uri="{FF2B5EF4-FFF2-40B4-BE49-F238E27FC236}">
                <a16:creationId xmlns:a16="http://schemas.microsoft.com/office/drawing/2014/main" id="{DE437857-482A-43EE-989C-EEE716106575}"/>
              </a:ext>
            </a:extLst>
          </p:cNvPr>
          <p:cNvGraphicFramePr>
            <a:graphicFrameLocks noGrp="1"/>
          </p:cNvGraphicFramePr>
          <p:nvPr/>
        </p:nvGraphicFramePr>
        <p:xfrm>
          <a:off x="1524000" y="0"/>
          <a:ext cx="9144000" cy="3743327"/>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59">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98">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98">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149">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98">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25">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7676" name="Rectangle 8">
            <a:extLst>
              <a:ext uri="{FF2B5EF4-FFF2-40B4-BE49-F238E27FC236}">
                <a16:creationId xmlns:a16="http://schemas.microsoft.com/office/drawing/2014/main" id="{15662F09-482B-40EC-8276-5704F855856B}"/>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8256DDD3-C0E6-4F5A-9D29-64146B9AEB82}"/>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678" name="Rectangle 2">
            <a:extLst>
              <a:ext uri="{FF2B5EF4-FFF2-40B4-BE49-F238E27FC236}">
                <a16:creationId xmlns:a16="http://schemas.microsoft.com/office/drawing/2014/main" id="{02C69031-8267-426A-AFDB-1AF997DBDB12}"/>
              </a:ext>
            </a:extLst>
          </p:cNvPr>
          <p:cNvSpPr>
            <a:spLocks noChangeArrowheads="1"/>
          </p:cNvSpPr>
          <p:nvPr/>
        </p:nvSpPr>
        <p:spPr bwMode="auto">
          <a:xfrm>
            <a:off x="3429000" y="790575"/>
            <a:ext cx="3581400" cy="29559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cxnSp>
        <p:nvCxnSpPr>
          <p:cNvPr id="12" name="Straight Arrow Connector 11">
            <a:extLst>
              <a:ext uri="{FF2B5EF4-FFF2-40B4-BE49-F238E27FC236}">
                <a16:creationId xmlns:a16="http://schemas.microsoft.com/office/drawing/2014/main" id="{B4F17D14-9200-4661-9768-C27ECBCE0E36}"/>
              </a:ext>
            </a:extLst>
          </p:cNvPr>
          <p:cNvCxnSpPr/>
          <p:nvPr/>
        </p:nvCxnSpPr>
        <p:spPr>
          <a:xfrm flipH="1">
            <a:off x="5029200" y="3733800"/>
            <a:ext cx="1588"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80" name="Rectangle 4">
            <a:extLst>
              <a:ext uri="{FF2B5EF4-FFF2-40B4-BE49-F238E27FC236}">
                <a16:creationId xmlns:a16="http://schemas.microsoft.com/office/drawing/2014/main" id="{0B8CAEC6-7153-4398-ACAB-2C85B61396AA}"/>
              </a:ext>
            </a:extLst>
          </p:cNvPr>
          <p:cNvSpPr>
            <a:spLocks noChangeArrowheads="1"/>
          </p:cNvSpPr>
          <p:nvPr/>
        </p:nvSpPr>
        <p:spPr bwMode="auto">
          <a:xfrm>
            <a:off x="4205288" y="3886200"/>
            <a:ext cx="189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cs typeface="Times New Roman" panose="02020603050405020304" pitchFamily="18" charset="0"/>
              </a:rPr>
              <a:t>Consciousness</a:t>
            </a:r>
            <a:endParaRPr lang="en-IN" altLang="en-US">
              <a:solidFill>
                <a:srgbClr val="000000"/>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7">
            <a:extLst>
              <a:ext uri="{FF2B5EF4-FFF2-40B4-BE49-F238E27FC236}">
                <a16:creationId xmlns:a16="http://schemas.microsoft.com/office/drawing/2014/main" id="{85D67789-BA4E-4154-975D-0E5E765C8EF9}"/>
              </a:ext>
            </a:extLst>
          </p:cNvPr>
          <p:cNvSpPr>
            <a:spLocks noGrp="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 the</a:t>
            </a:r>
          </a:p>
        </p:txBody>
      </p:sp>
      <p:sp>
        <p:nvSpPr>
          <p:cNvPr id="29699" name="Text Placeholder 6">
            <a:extLst>
              <a:ext uri="{FF2B5EF4-FFF2-40B4-BE49-F238E27FC236}">
                <a16:creationId xmlns:a16="http://schemas.microsoft.com/office/drawing/2014/main" id="{03542167-7E3B-4C9B-BE2F-D72DDD581210}"/>
              </a:ext>
            </a:extLst>
          </p:cNvPr>
          <p:cNvSpPr>
            <a:spLocks noGrp="1" noChangeArrowheads="1"/>
          </p:cNvSpPr>
          <p:nvPr>
            <p:ph type="body" sz="quarter" idx="4294967295"/>
          </p:nvPr>
        </p:nvSpPr>
        <p:spPr bwMode="auto">
          <a:xfrm>
            <a:off x="0" y="4352925"/>
            <a:ext cx="12192000" cy="2505075"/>
          </a:xfrm>
          <a:prstGeom prst="rect">
            <a:avLst/>
          </a:prstGeom>
        </p:spPr>
        <p:txBody>
          <a:bodyPr vert="horz" wrap="square" lIns="91440" tIns="45720" rIns="91440" bIns="45720" numCol="1" anchor="t" anchorCtr="0" compatLnSpc="1">
            <a:prstTxWarp prst="textNoShape">
              <a:avLst/>
            </a:prstTxWarp>
            <a:normAutofit fontScale="92500" lnSpcReduction="20000"/>
          </a:bodyPr>
          <a:lstStyle/>
          <a:p>
            <a:pPr>
              <a:buFont typeface="Symbol" pitchFamily="18" charset="2"/>
              <a:buNone/>
              <a:defRPr/>
            </a:pPr>
            <a:r>
              <a:rPr altLang="en-US" sz="2000"/>
              <a:t>Need of the Body	= Physical facility* 		= Material in nature</a:t>
            </a:r>
          </a:p>
          <a:p>
            <a:pPr>
              <a:buFont typeface="Symbol" pitchFamily="18" charset="2"/>
              <a:buNone/>
              <a:defRPr/>
            </a:pPr>
            <a:r>
              <a:rPr altLang="en-US" sz="2000"/>
              <a:t>Fulfilled by 		= Physio-chemical things 	= Material in nature</a:t>
            </a:r>
          </a:p>
          <a:p>
            <a:pPr>
              <a:buFont typeface="Symbol" pitchFamily="18" charset="2"/>
              <a:buNone/>
              <a:defRPr/>
            </a:pPr>
            <a:r>
              <a:rPr altLang="en-US" sz="2000">
                <a:solidFill>
                  <a:srgbClr val="FF0000"/>
                </a:solidFill>
              </a:rPr>
              <a:t>				   (material is definitely required, but guidance of consciousness is also required)</a:t>
            </a:r>
            <a:endParaRPr altLang="en-US" sz="2000"/>
          </a:p>
          <a:p>
            <a:pPr>
              <a:buFont typeface="Symbol" pitchFamily="18" charset="2"/>
              <a:buNone/>
              <a:defRPr/>
            </a:pPr>
            <a:endParaRPr lang="en-IN" altLang="en-US" sz="2000" b="1"/>
          </a:p>
          <a:p>
            <a:pPr>
              <a:buFont typeface="Symbol" pitchFamily="18" charset="2"/>
              <a:buNone/>
              <a:defRPr/>
            </a:pPr>
            <a:r>
              <a:rPr lang="en-IN" altLang="en-US" sz="2000" b="1"/>
              <a:t>(The need of material is fulfilled by material)</a:t>
            </a:r>
          </a:p>
          <a:p>
            <a:pPr>
              <a:buFont typeface="Symbol" pitchFamily="18" charset="2"/>
              <a:buNone/>
              <a:defRPr/>
            </a:pPr>
            <a:endParaRPr lang="en-IN" altLang="en-US" sz="2000" b="1"/>
          </a:p>
          <a:p>
            <a:pPr>
              <a:buFont typeface="Symbol" pitchFamily="18" charset="2"/>
              <a:buNone/>
              <a:defRPr/>
            </a:pPr>
            <a:r>
              <a:rPr lang="en-IN" altLang="en-US" sz="2000"/>
              <a:t>*physical facility is required for nurturing, protection and right utilization of the body</a:t>
            </a:r>
          </a:p>
        </p:txBody>
      </p:sp>
      <p:graphicFrame>
        <p:nvGraphicFramePr>
          <p:cNvPr id="3" name="Table 2">
            <a:extLst>
              <a:ext uri="{FF2B5EF4-FFF2-40B4-BE49-F238E27FC236}">
                <a16:creationId xmlns:a16="http://schemas.microsoft.com/office/drawing/2014/main" id="{B6C74D00-C77E-49F9-B9E6-BEC9EDFC2C05}"/>
              </a:ext>
            </a:extLst>
          </p:cNvPr>
          <p:cNvGraphicFramePr>
            <a:graphicFrameLocks noGrp="1"/>
          </p:cNvGraphicFramePr>
          <p:nvPr/>
        </p:nvGraphicFramePr>
        <p:xfrm>
          <a:off x="1524000" y="0"/>
          <a:ext cx="9144000" cy="3743327"/>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59">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98">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98">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149">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98">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25">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9724" name="Rectangle 8">
            <a:extLst>
              <a:ext uri="{FF2B5EF4-FFF2-40B4-BE49-F238E27FC236}">
                <a16:creationId xmlns:a16="http://schemas.microsoft.com/office/drawing/2014/main" id="{CEEE0068-E8D5-49C2-AF04-829E133881BB}"/>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96D9CFD-8BE1-46C5-8F03-2CC38C77AB90}"/>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726" name="Rectangle 3">
            <a:extLst>
              <a:ext uri="{FF2B5EF4-FFF2-40B4-BE49-F238E27FC236}">
                <a16:creationId xmlns:a16="http://schemas.microsoft.com/office/drawing/2014/main" id="{1655E3D9-B476-450D-B910-36B739FFC1DC}"/>
              </a:ext>
            </a:extLst>
          </p:cNvPr>
          <p:cNvSpPr>
            <a:spLocks noChangeArrowheads="1"/>
          </p:cNvSpPr>
          <p:nvPr/>
        </p:nvSpPr>
        <p:spPr bwMode="auto">
          <a:xfrm>
            <a:off x="7053262" y="782638"/>
            <a:ext cx="3614737" cy="296068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cxnSp>
        <p:nvCxnSpPr>
          <p:cNvPr id="10" name="Straight Arrow Connector 9">
            <a:extLst>
              <a:ext uri="{FF2B5EF4-FFF2-40B4-BE49-F238E27FC236}">
                <a16:creationId xmlns:a16="http://schemas.microsoft.com/office/drawing/2014/main" id="{F7B9B345-4279-442C-B97D-9DDDFF28ADAF}"/>
              </a:ext>
            </a:extLst>
          </p:cNvPr>
          <p:cNvCxnSpPr/>
          <p:nvPr/>
        </p:nvCxnSpPr>
        <p:spPr>
          <a:xfrm flipH="1">
            <a:off x="8534400" y="3735388"/>
            <a:ext cx="3175" cy="228600"/>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9728" name="Rectangle 13">
            <a:extLst>
              <a:ext uri="{FF2B5EF4-FFF2-40B4-BE49-F238E27FC236}">
                <a16:creationId xmlns:a16="http://schemas.microsoft.com/office/drawing/2014/main" id="{58D5CD63-D494-412D-92BF-2B363950BCB5}"/>
              </a:ext>
            </a:extLst>
          </p:cNvPr>
          <p:cNvSpPr>
            <a:spLocks noChangeArrowheads="1"/>
          </p:cNvSpPr>
          <p:nvPr/>
        </p:nvSpPr>
        <p:spPr bwMode="auto">
          <a:xfrm>
            <a:off x="8015288" y="38862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cs typeface="Times New Roman" panose="02020603050405020304" pitchFamily="18" charset="0"/>
              </a:rPr>
              <a:t>Material</a:t>
            </a:r>
            <a:endParaRPr lang="en-IN" altLang="en-US">
              <a:solidFill>
                <a:srgbClr val="0000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6">
            <a:extLst>
              <a:ext uri="{FF2B5EF4-FFF2-40B4-BE49-F238E27FC236}">
                <a16:creationId xmlns:a16="http://schemas.microsoft.com/office/drawing/2014/main" id="{644CD164-852B-4659-9799-F983D941B57D}"/>
              </a:ext>
            </a:extLst>
          </p:cNvPr>
          <p:cNvSpPr>
            <a:spLocks noGrp="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0000"/>
                </a:solidFill>
              </a:rPr>
              <a:t>Gross Misunderstanding</a:t>
            </a:r>
            <a:endParaRPr lang="en-GB" altLang="en-US">
              <a:solidFill>
                <a:srgbClr val="FF0000"/>
              </a:solidFill>
            </a:endParaRPr>
          </a:p>
        </p:txBody>
      </p:sp>
      <p:sp>
        <p:nvSpPr>
          <p:cNvPr id="31747" name="Text Placeholder 14">
            <a:extLst>
              <a:ext uri="{FF2B5EF4-FFF2-40B4-BE49-F238E27FC236}">
                <a16:creationId xmlns:a16="http://schemas.microsoft.com/office/drawing/2014/main" id="{8AF04FF9-0830-4268-AF08-0F2670701029}"/>
              </a:ext>
            </a:extLst>
          </p:cNvPr>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ltLang="en-US"/>
          </a:p>
          <a:p>
            <a:endParaRPr altLang="en-US"/>
          </a:p>
          <a:p>
            <a:endParaRPr altLang="en-US"/>
          </a:p>
          <a:p>
            <a:endParaRPr altLang="en-US"/>
          </a:p>
          <a:p>
            <a:endParaRPr altLang="en-US"/>
          </a:p>
          <a:p>
            <a:endParaRPr altLang="en-US"/>
          </a:p>
          <a:p>
            <a:endParaRPr altLang="en-US"/>
          </a:p>
          <a:p>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p:txBody>
      </p:sp>
      <p:graphicFrame>
        <p:nvGraphicFramePr>
          <p:cNvPr id="5" name="Table 4">
            <a:extLst>
              <a:ext uri="{FF2B5EF4-FFF2-40B4-BE49-F238E27FC236}">
                <a16:creationId xmlns:a16="http://schemas.microsoft.com/office/drawing/2014/main" id="{7FCE02B8-56D3-4544-B581-8B19916AA057}"/>
              </a:ext>
            </a:extLst>
          </p:cNvPr>
          <p:cNvGraphicFramePr>
            <a:graphicFrameLocks noGrp="1"/>
          </p:cNvGraphicFramePr>
          <p:nvPr/>
        </p:nvGraphicFramePr>
        <p:xfrm>
          <a:off x="1524000" y="552450"/>
          <a:ext cx="9144000" cy="2408239"/>
        </p:xfrm>
        <a:graphic>
          <a:graphicData uri="http://schemas.openxmlformats.org/drawingml/2006/table">
            <a:tbl>
              <a:tblPr firstRow="1" bandRow="1">
                <a:tableStyleId>{5C22544A-7EE6-4342-B048-85BDC9FD1C3A}</a:tableStyleId>
              </a:tblPr>
              <a:tblGrid>
                <a:gridCol w="2336113">
                  <a:extLst>
                    <a:ext uri="{9D8B030D-6E8A-4147-A177-3AD203B41FA5}">
                      <a16:colId xmlns:a16="http://schemas.microsoft.com/office/drawing/2014/main" val="20000"/>
                    </a:ext>
                  </a:extLst>
                </a:gridCol>
                <a:gridCol w="2997887">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701133">
                <a:tc>
                  <a:txBody>
                    <a:bodyPr/>
                    <a:lstStyle/>
                    <a:p>
                      <a:pPr algn="r"/>
                      <a:r>
                        <a:rPr lang="en-US" sz="2000" dirty="0">
                          <a:solidFill>
                            <a:schemeClr val="tx1"/>
                          </a:solidFill>
                        </a:rPr>
                        <a:t>Human</a:t>
                      </a:r>
                      <a:r>
                        <a:rPr lang="en-US" sz="2000" baseline="0" dirty="0">
                          <a:solidFill>
                            <a:schemeClr val="tx1"/>
                          </a:solidFill>
                        </a:rPr>
                        <a:t> Being</a:t>
                      </a:r>
                    </a:p>
                    <a:p>
                      <a:pPr marL="0" marR="0" indent="0" algn="r" defTabSz="9144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Kruti Dev 010" pitchFamily="2" charset="0"/>
                        </a:rPr>
                        <a:t>Ekkuo</a:t>
                      </a:r>
                      <a:endParaRPr lang="en-GB" sz="2000" i="0" dirty="0">
                        <a:solidFill>
                          <a:schemeClr val="tx1"/>
                        </a:solidFill>
                        <a:latin typeface="Kruti Dev 010" pitchFamily="2" charset="0"/>
                      </a:endParaRPr>
                    </a:p>
                  </a:txBody>
                  <a:tcPr marT="45726" marB="45726">
                    <a:solidFill>
                      <a:schemeClr val="accent5">
                        <a:lumMod val="20000"/>
                        <a:lumOff val="80000"/>
                      </a:schemeClr>
                    </a:solidFill>
                  </a:tcPr>
                </a:tc>
                <a:tc>
                  <a:txBody>
                    <a:bodyPr/>
                    <a:lstStyle/>
                    <a:p>
                      <a:pPr algn="r"/>
                      <a:r>
                        <a:rPr lang="en-US" sz="2000" dirty="0">
                          <a:solidFill>
                            <a:schemeClr val="bg1"/>
                          </a:solidFill>
                        </a:rPr>
                        <a:t>Self (I)</a:t>
                      </a:r>
                    </a:p>
                    <a:p>
                      <a:pPr algn="r"/>
                      <a:r>
                        <a:rPr lang="en-US" sz="2000" b="1" i="0" kern="1200" dirty="0">
                          <a:solidFill>
                            <a:schemeClr val="lt1"/>
                          </a:solidFill>
                          <a:latin typeface="Kruti Dev 010" pitchFamily="2" charset="0"/>
                          <a:ea typeface="+mn-ea"/>
                          <a:cs typeface="+mn-cs"/>
                        </a:rPr>
                        <a:t>eSa</a:t>
                      </a:r>
                      <a:endParaRPr lang="en-GB" sz="2000" b="1" i="0"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solidFill>
                      <a:schemeClr val="bg1"/>
                    </a:solidFill>
                  </a:tcPr>
                </a:tc>
                <a:tc>
                  <a:txBody>
                    <a:bodyPr/>
                    <a:lstStyle/>
                    <a:p>
                      <a:pPr algn="l"/>
                      <a:r>
                        <a:rPr lang="en-US" sz="2000" dirty="0">
                          <a:solidFill>
                            <a:schemeClr val="tx1"/>
                          </a:solidFill>
                        </a:rPr>
                        <a:t>Body</a:t>
                      </a:r>
                    </a:p>
                    <a:p>
                      <a:pPr algn="l"/>
                      <a:r>
                        <a:rPr lang="en-US" sz="2000" b="1" i="0" kern="1200" dirty="0">
                          <a:solidFill>
                            <a:schemeClr val="tx1"/>
                          </a:solidFill>
                          <a:latin typeface="Kruti Dev 010" pitchFamily="2" charset="0"/>
                          <a:ea typeface="+mn-ea"/>
                          <a:cs typeface="+mn-cs"/>
                        </a:rPr>
                        <a:t>“kjhj</a:t>
                      </a:r>
                    </a:p>
                  </a:txBody>
                  <a:tcPr marT="45726" marB="45726">
                    <a:solidFill>
                      <a:schemeClr val="accent5">
                        <a:lumMod val="40000"/>
                        <a:lumOff val="60000"/>
                      </a:schemeClr>
                    </a:solidFill>
                  </a:tcPr>
                </a:tc>
                <a:extLst>
                  <a:ext uri="{0D108BD9-81ED-4DB2-BD59-A6C34878D82A}">
                    <a16:rowId xmlns:a16="http://schemas.microsoft.com/office/drawing/2014/main" val="10000"/>
                  </a:ext>
                </a:extLst>
              </a:tr>
              <a:tr h="1005973">
                <a:tc>
                  <a:txBody>
                    <a:bodyPr/>
                    <a:lstStyle/>
                    <a:p>
                      <a:pPr algn="r"/>
                      <a:r>
                        <a:rPr lang="en-US" sz="2000" dirty="0">
                          <a:solidFill>
                            <a:schemeClr val="tx1"/>
                          </a:solidFill>
                        </a:rPr>
                        <a:t>Need</a:t>
                      </a:r>
                    </a:p>
                    <a:p>
                      <a:pPr algn="r"/>
                      <a:r>
                        <a:rPr lang="en-US" sz="2000" i="0" dirty="0">
                          <a:latin typeface="Kruti Dev 042" pitchFamily="2" charset="0"/>
                        </a:rPr>
                        <a:t>vko’;drk</a:t>
                      </a:r>
                      <a:endParaRPr lang="en-GB" sz="2000" i="0" dirty="0">
                        <a:solidFill>
                          <a:schemeClr val="tx1"/>
                        </a:solidFill>
                      </a:endParaRPr>
                    </a:p>
                  </a:txBody>
                  <a:tcPr marT="45726" marB="45726">
                    <a:solidFill>
                      <a:schemeClr val="accent5">
                        <a:lumMod val="20000"/>
                        <a:lumOff val="80000"/>
                      </a:schemeClr>
                    </a:solidFill>
                  </a:tcPr>
                </a:tc>
                <a:tc>
                  <a:txBody>
                    <a:bodyPr/>
                    <a:lstStyle/>
                    <a:p>
                      <a:pPr algn="r"/>
                      <a:r>
                        <a:rPr lang="en-US" sz="2000" baseline="0" dirty="0">
                          <a:solidFill>
                            <a:schemeClr val="bg1"/>
                          </a:solidFill>
                        </a:rPr>
                        <a:t>Respect</a:t>
                      </a:r>
                    </a:p>
                    <a:p>
                      <a:pPr algn="r"/>
                      <a:r>
                        <a:rPr lang="fr-FR" sz="2000" i="0" kern="1200" dirty="0">
                          <a:solidFill>
                            <a:schemeClr val="bg1"/>
                          </a:solidFill>
                          <a:latin typeface="Kruti Dev 010" pitchFamily="2" charset="0"/>
                          <a:ea typeface="+mn-ea"/>
                          <a:cs typeface="+mn-cs"/>
                        </a:rPr>
                        <a:t>lEeku</a:t>
                      </a:r>
                      <a:endParaRPr lang="en-GB" sz="2000" dirty="0">
                        <a:solidFill>
                          <a:schemeClr val="bg1"/>
                        </a:solidFill>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Physical Facility (Eg. Food, Clothes)</a:t>
                      </a:r>
                    </a:p>
                    <a:p>
                      <a:pPr algn="l"/>
                      <a:r>
                        <a:rPr lang="en-US" sz="2000" b="0" i="0" kern="1200" dirty="0">
                          <a:solidFill>
                            <a:schemeClr val="dk1"/>
                          </a:solidFill>
                          <a:latin typeface="Kruti Dev 010" pitchFamily="2" charset="0"/>
                          <a:ea typeface="+mn-ea"/>
                          <a:cs typeface="+mn-cs"/>
                        </a:rPr>
                        <a:t>lqfo/kk </a:t>
                      </a:r>
                      <a:r>
                        <a:rPr lang="en-US" sz="2000" b="0" i="0" kern="1200" dirty="0">
                          <a:solidFill>
                            <a:schemeClr val="dk1"/>
                          </a:solidFill>
                          <a:latin typeface="Arial" pitchFamily="34" charset="0"/>
                          <a:ea typeface="+mn-ea"/>
                          <a:cs typeface="Arial" pitchFamily="34" charset="0"/>
                        </a:rPr>
                        <a:t>(</a:t>
                      </a:r>
                      <a:r>
                        <a:rPr lang="en-US" sz="2000" dirty="0">
                          <a:solidFill>
                            <a:schemeClr val="tx1"/>
                          </a:solidFill>
                          <a:latin typeface="Kruti Dev 010" pitchFamily="2" charset="0"/>
                        </a:rPr>
                        <a:t>tSls&amp;</a:t>
                      </a:r>
                      <a:r>
                        <a:rPr lang="en-US" sz="2000" baseline="0" dirty="0">
                          <a:solidFill>
                            <a:schemeClr val="tx1"/>
                          </a:solidFill>
                          <a:latin typeface="Kruti Dev 010" pitchFamily="2" charset="0"/>
                        </a:rPr>
                        <a:t>Hkkstu] diM+k</a:t>
                      </a:r>
                      <a:r>
                        <a:rPr lang="en-US" sz="2000" dirty="0">
                          <a:solidFill>
                            <a:schemeClr val="tx1"/>
                          </a:solidFill>
                          <a:latin typeface="Arial" pitchFamily="34" charset="0"/>
                          <a:cs typeface="Arial" pitchFamily="34" charset="0"/>
                        </a:rPr>
                        <a:t>)</a:t>
                      </a:r>
                    </a:p>
                  </a:txBody>
                  <a:tcPr marT="45726" marB="45726">
                    <a:solidFill>
                      <a:schemeClr val="accent5">
                        <a:lumMod val="40000"/>
                        <a:lumOff val="60000"/>
                      </a:schemeClr>
                    </a:solidFill>
                  </a:tcPr>
                </a:tc>
                <a:extLst>
                  <a:ext uri="{0D108BD9-81ED-4DB2-BD59-A6C34878D82A}">
                    <a16:rowId xmlns:a16="http://schemas.microsoft.com/office/drawing/2014/main" val="10001"/>
                  </a:ext>
                </a:extLst>
              </a:tr>
              <a:tr h="701133">
                <a:tc>
                  <a:txBody>
                    <a:bodyPr/>
                    <a:lstStyle/>
                    <a:p>
                      <a:endParaRPr lang="en-GB" sz="2000" i="1" dirty="0">
                        <a:solidFill>
                          <a:schemeClr val="tx1"/>
                        </a:solidFill>
                      </a:endParaRPr>
                    </a:p>
                  </a:txBody>
                  <a:tcPr marT="45726" marB="45726">
                    <a:solidFill>
                      <a:schemeClr val="accent5">
                        <a:lumMod val="20000"/>
                        <a:lumOff val="80000"/>
                      </a:schemeClr>
                    </a:solidFill>
                  </a:tcPr>
                </a:tc>
                <a:tc>
                  <a:txBody>
                    <a:bodyPr/>
                    <a:lstStyle/>
                    <a:p>
                      <a:pPr algn="r"/>
                      <a:r>
                        <a:rPr lang="en-US" sz="2000" dirty="0">
                          <a:solidFill>
                            <a:schemeClr val="bg1"/>
                          </a:solidFill>
                        </a:rPr>
                        <a:t>Continuous</a:t>
                      </a:r>
                    </a:p>
                    <a:p>
                      <a:pPr algn="r"/>
                      <a:r>
                        <a:rPr lang="en-US" sz="2000" i="0" kern="1200" dirty="0">
                          <a:solidFill>
                            <a:schemeClr val="bg1"/>
                          </a:solidFill>
                          <a:latin typeface="Kruti Dev 010" pitchFamily="2" charset="0"/>
                          <a:ea typeface="+mn-ea"/>
                          <a:cs typeface="+mn-cs"/>
                        </a:rPr>
                        <a:t>fujUrj</a:t>
                      </a:r>
                      <a:endParaRPr lang="en-GB" sz="2000" i="1"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Unlimited</a:t>
                      </a:r>
                    </a:p>
                    <a:p>
                      <a:pPr algn="l"/>
                      <a:r>
                        <a:rPr lang="en-US" sz="2000" b="0" dirty="0">
                          <a:latin typeface="Kruti Dev 010" pitchFamily="2" charset="0"/>
                        </a:rPr>
                        <a:t>vlhfer</a:t>
                      </a:r>
                      <a:endParaRPr lang="en-GB" sz="2000" i="1" dirty="0">
                        <a:solidFill>
                          <a:schemeClr val="tx1"/>
                        </a:solidFill>
                      </a:endParaRPr>
                    </a:p>
                  </a:txBody>
                  <a:tcPr marT="45726" marB="45726">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8" name="Multiply 7">
            <a:extLst>
              <a:ext uri="{FF2B5EF4-FFF2-40B4-BE49-F238E27FC236}">
                <a16:creationId xmlns:a16="http://schemas.microsoft.com/office/drawing/2014/main" id="{8EB61327-7B21-4E44-926C-77827ECA0D3D}"/>
              </a:ext>
            </a:extLst>
          </p:cNvPr>
          <p:cNvSpPr/>
          <p:nvPr/>
        </p:nvSpPr>
        <p:spPr>
          <a:xfrm>
            <a:off x="10058400" y="22860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9" name="Multiply 8">
            <a:extLst>
              <a:ext uri="{FF2B5EF4-FFF2-40B4-BE49-F238E27FC236}">
                <a16:creationId xmlns:a16="http://schemas.microsoft.com/office/drawing/2014/main" id="{C327CEC8-4918-43A7-A2CD-167748D23B32}"/>
              </a:ext>
            </a:extLst>
          </p:cNvPr>
          <p:cNvSpPr/>
          <p:nvPr/>
        </p:nvSpPr>
        <p:spPr>
          <a:xfrm>
            <a:off x="10058400" y="5334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0" name="Multiply 9">
            <a:extLst>
              <a:ext uri="{FF2B5EF4-FFF2-40B4-BE49-F238E27FC236}">
                <a16:creationId xmlns:a16="http://schemas.microsoft.com/office/drawing/2014/main" id="{E58C32E5-5704-41E1-BCF2-88FE310B8B91}"/>
              </a:ext>
            </a:extLst>
          </p:cNvPr>
          <p:cNvSpPr/>
          <p:nvPr/>
        </p:nvSpPr>
        <p:spPr>
          <a:xfrm>
            <a:off x="10058400" y="16002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nvGrpSpPr>
          <p:cNvPr id="31773" name="Group 14">
            <a:extLst>
              <a:ext uri="{FF2B5EF4-FFF2-40B4-BE49-F238E27FC236}">
                <a16:creationId xmlns:a16="http://schemas.microsoft.com/office/drawing/2014/main" id="{00869C4E-3B6F-4365-B491-B748CF2259E9}"/>
              </a:ext>
            </a:extLst>
          </p:cNvPr>
          <p:cNvGrpSpPr>
            <a:grpSpLocks/>
          </p:cNvGrpSpPr>
          <p:nvPr/>
        </p:nvGrpSpPr>
        <p:grpSpPr bwMode="auto">
          <a:xfrm>
            <a:off x="7391400" y="3067050"/>
            <a:ext cx="3276600" cy="1685925"/>
            <a:chOff x="5867400" y="3067050"/>
            <a:chExt cx="3276600" cy="1685230"/>
          </a:xfrm>
        </p:grpSpPr>
        <p:sp>
          <p:nvSpPr>
            <p:cNvPr id="6" name="Down Arrow 5">
              <a:extLst>
                <a:ext uri="{FF2B5EF4-FFF2-40B4-BE49-F238E27FC236}">
                  <a16:creationId xmlns:a16="http://schemas.microsoft.com/office/drawing/2014/main" id="{FED3D850-A246-4D2C-8197-0C3C2D88FAF4}"/>
                </a:ext>
              </a:extLst>
            </p:cNvPr>
            <p:cNvSpPr/>
            <p:nvPr/>
          </p:nvSpPr>
          <p:spPr>
            <a:xfrm>
              <a:off x="6324600" y="3067050"/>
              <a:ext cx="381000" cy="45701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31783" name="TextBox 6">
              <a:extLst>
                <a:ext uri="{FF2B5EF4-FFF2-40B4-BE49-F238E27FC236}">
                  <a16:creationId xmlns:a16="http://schemas.microsoft.com/office/drawing/2014/main" id="{FF137B4A-D833-4294-AA7C-6A6CB13CA453}"/>
                </a:ext>
              </a:extLst>
            </p:cNvPr>
            <p:cNvSpPr txBox="1">
              <a:spLocks noChangeArrowheads="1"/>
            </p:cNvSpPr>
            <p:nvPr/>
          </p:nvSpPr>
          <p:spPr bwMode="auto">
            <a:xfrm>
              <a:off x="5867400" y="3675062"/>
              <a:ext cx="327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Accumulation of Physical Facility – Unlimited!</a:t>
              </a:r>
            </a:p>
            <a:p>
              <a:pPr eaLnBrk="1" hangingPunct="1"/>
              <a:r>
                <a:rPr lang="en-US" altLang="en-US" sz="2800">
                  <a:solidFill>
                    <a:srgbClr val="000000"/>
                  </a:solidFill>
                  <a:latin typeface="Kruti Dev 010" pitchFamily="2" charset="0"/>
                </a:rPr>
                <a:t>Lqfo/kk laxzg &amp; vlhfer!</a:t>
              </a:r>
            </a:p>
          </p:txBody>
        </p:sp>
        <p:sp>
          <p:nvSpPr>
            <p:cNvPr id="11" name="Multiply 10">
              <a:extLst>
                <a:ext uri="{FF2B5EF4-FFF2-40B4-BE49-F238E27FC236}">
                  <a16:creationId xmlns:a16="http://schemas.microsoft.com/office/drawing/2014/main" id="{9C5AD249-C3F5-4DED-A76C-D90C04235F1F}"/>
                </a:ext>
              </a:extLst>
            </p:cNvPr>
            <p:cNvSpPr/>
            <p:nvPr/>
          </p:nvSpPr>
          <p:spPr>
            <a:xfrm>
              <a:off x="8534400" y="3657357"/>
              <a:ext cx="609600" cy="7616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nvGrpSpPr>
          <p:cNvPr id="31774" name="Group 15">
            <a:extLst>
              <a:ext uri="{FF2B5EF4-FFF2-40B4-BE49-F238E27FC236}">
                <a16:creationId xmlns:a16="http://schemas.microsoft.com/office/drawing/2014/main" id="{C16C610B-BEFF-425B-8149-A731E24376AC}"/>
              </a:ext>
            </a:extLst>
          </p:cNvPr>
          <p:cNvGrpSpPr>
            <a:grpSpLocks/>
          </p:cNvGrpSpPr>
          <p:nvPr/>
        </p:nvGrpSpPr>
        <p:grpSpPr bwMode="auto">
          <a:xfrm>
            <a:off x="7391400" y="4876800"/>
            <a:ext cx="3276600" cy="1350963"/>
            <a:chOff x="5867400" y="4876800"/>
            <a:chExt cx="3276600" cy="1351081"/>
          </a:xfrm>
        </p:grpSpPr>
        <p:sp>
          <p:nvSpPr>
            <p:cNvPr id="12" name="Down Arrow 11">
              <a:extLst>
                <a:ext uri="{FF2B5EF4-FFF2-40B4-BE49-F238E27FC236}">
                  <a16:creationId xmlns:a16="http://schemas.microsoft.com/office/drawing/2014/main" id="{49CC8BC0-7A9A-4954-8AE7-761EDA2DFB6D}"/>
                </a:ext>
              </a:extLst>
            </p:cNvPr>
            <p:cNvSpPr/>
            <p:nvPr/>
          </p:nvSpPr>
          <p:spPr>
            <a:xfrm>
              <a:off x="6324600" y="4876800"/>
              <a:ext cx="381000" cy="45724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31780" name="TextBox 6">
              <a:extLst>
                <a:ext uri="{FF2B5EF4-FFF2-40B4-BE49-F238E27FC236}">
                  <a16:creationId xmlns:a16="http://schemas.microsoft.com/office/drawing/2014/main" id="{D2160534-7DE3-4C7E-8F71-5B12C8989D2D}"/>
                </a:ext>
              </a:extLst>
            </p:cNvPr>
            <p:cNvSpPr txBox="1">
              <a:spLocks noChangeArrowheads="1"/>
            </p:cNvSpPr>
            <p:nvPr/>
          </p:nvSpPr>
          <p:spPr bwMode="auto">
            <a:xfrm>
              <a:off x="5867400" y="5427662"/>
              <a:ext cx="3276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1E00AA"/>
                  </a:solidFill>
                </a:rPr>
                <a:t>Deprivation</a:t>
              </a:r>
            </a:p>
            <a:p>
              <a:pPr eaLnBrk="1" hangingPunct="1"/>
              <a:r>
                <a:rPr lang="en-GB" altLang="en-US" sz="2800" b="1">
                  <a:solidFill>
                    <a:srgbClr val="1E00AA"/>
                  </a:solidFill>
                  <a:latin typeface="Kruti Dev 010" pitchFamily="2" charset="0"/>
                </a:rPr>
                <a:t>nfjnzrk</a:t>
              </a:r>
              <a:endParaRPr lang="en-US" altLang="en-US" sz="2800">
                <a:solidFill>
                  <a:srgbClr val="000000"/>
                </a:solidFill>
                <a:latin typeface="Kruti Dev 010" pitchFamily="2" charset="0"/>
              </a:endParaRPr>
            </a:p>
          </p:txBody>
        </p:sp>
        <p:sp>
          <p:nvSpPr>
            <p:cNvPr id="14" name="Multiply 13">
              <a:extLst>
                <a:ext uri="{FF2B5EF4-FFF2-40B4-BE49-F238E27FC236}">
                  <a16:creationId xmlns:a16="http://schemas.microsoft.com/office/drawing/2014/main" id="{A5F96709-BE8C-494F-A943-0A53D77200C7}"/>
                </a:ext>
              </a:extLst>
            </p:cNvPr>
            <p:cNvSpPr/>
            <p:nvPr/>
          </p:nvSpPr>
          <p:spPr>
            <a:xfrm>
              <a:off x="8534400" y="5334040"/>
              <a:ext cx="609600" cy="76206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aphicFrame>
        <p:nvGraphicFramePr>
          <p:cNvPr id="16" name="Diagram 15">
            <a:extLst>
              <a:ext uri="{FF2B5EF4-FFF2-40B4-BE49-F238E27FC236}">
                <a16:creationId xmlns:a16="http://schemas.microsoft.com/office/drawing/2014/main" id="{21197773-402D-4CB1-BA18-3B58E5C81E58}"/>
              </a:ext>
            </a:extLst>
          </p:cNvPr>
          <p:cNvGraphicFramePr/>
          <p:nvPr/>
        </p:nvGraphicFramePr>
        <p:xfrm>
          <a:off x="1371605" y="2960689"/>
          <a:ext cx="5714993"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76" name="Rectangle 3">
            <a:extLst>
              <a:ext uri="{FF2B5EF4-FFF2-40B4-BE49-F238E27FC236}">
                <a16:creationId xmlns:a16="http://schemas.microsoft.com/office/drawing/2014/main" id="{D041E4AB-CC40-49EF-A456-BB9CCDDD100A}"/>
              </a:ext>
            </a:extLst>
          </p:cNvPr>
          <p:cNvSpPr>
            <a:spLocks noChangeArrowheads="1"/>
          </p:cNvSpPr>
          <p:nvPr/>
        </p:nvSpPr>
        <p:spPr bwMode="auto">
          <a:xfrm>
            <a:off x="1579563" y="5464175"/>
            <a:ext cx="193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US" altLang="en-US" sz="2000" b="1">
                <a:solidFill>
                  <a:srgbClr val="FF0000"/>
                </a:solidFill>
              </a:rPr>
              <a:t>Check if you </a:t>
            </a:r>
          </a:p>
          <a:p>
            <a:pPr>
              <a:buFont typeface="Symbol" panose="05050102010706020507" pitchFamily="18" charset="2"/>
              <a:buNone/>
            </a:pPr>
            <a:r>
              <a:rPr lang="en-US" altLang="en-US" sz="2000" b="1">
                <a:solidFill>
                  <a:srgbClr val="FF0000"/>
                </a:solidFill>
              </a:rPr>
              <a:t>are caught up </a:t>
            </a:r>
          </a:p>
          <a:p>
            <a:pPr>
              <a:buFont typeface="Symbol" panose="05050102010706020507" pitchFamily="18" charset="2"/>
              <a:buNone/>
            </a:pPr>
            <a:r>
              <a:rPr lang="en-US" altLang="en-US" sz="2000" b="1">
                <a:solidFill>
                  <a:srgbClr val="FF0000"/>
                </a:solidFill>
              </a:rPr>
              <a:t>this loop</a:t>
            </a:r>
          </a:p>
        </p:txBody>
      </p:sp>
      <p:sp>
        <p:nvSpPr>
          <p:cNvPr id="31777" name="Rectangle 6">
            <a:extLst>
              <a:ext uri="{FF2B5EF4-FFF2-40B4-BE49-F238E27FC236}">
                <a16:creationId xmlns:a16="http://schemas.microsoft.com/office/drawing/2014/main" id="{A9BA1125-21A6-4D5D-AA7D-E41F254AEBA1}"/>
              </a:ext>
            </a:extLst>
          </p:cNvPr>
          <p:cNvSpPr>
            <a:spLocks noChangeArrowheads="1"/>
          </p:cNvSpPr>
          <p:nvPr/>
        </p:nvSpPr>
        <p:spPr bwMode="auto">
          <a:xfrm>
            <a:off x="3860800" y="4259263"/>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rPr>
              <a:t> Loop</a:t>
            </a:r>
            <a:endParaRPr lang="en-US" altLang="en-US">
              <a:solidFill>
                <a:srgbClr val="000000"/>
              </a:solidFill>
            </a:endParaRPr>
          </a:p>
        </p:txBody>
      </p:sp>
      <p:pic>
        <p:nvPicPr>
          <p:cNvPr id="20" name="Picture 19">
            <a:extLst>
              <a:ext uri="{FF2B5EF4-FFF2-40B4-BE49-F238E27FC236}">
                <a16:creationId xmlns:a16="http://schemas.microsoft.com/office/drawing/2014/main" id="{E4699A8A-C2D5-4175-963C-0065DCBCFB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5199" y="5257800"/>
            <a:ext cx="1166801" cy="1298536"/>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4">
            <a:extLst>
              <a:ext uri="{FF2B5EF4-FFF2-40B4-BE49-F238E27FC236}">
                <a16:creationId xmlns:a16="http://schemas.microsoft.com/office/drawing/2014/main" id="{E699842F-4DBA-4593-A37C-1DE83BA3B4D2}"/>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Distinguishing between the Needs of the Self and the Body</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32771" name="Title 3">
            <a:extLst>
              <a:ext uri="{FF2B5EF4-FFF2-40B4-BE49-F238E27FC236}">
                <a16:creationId xmlns:a16="http://schemas.microsoft.com/office/drawing/2014/main" id="{9A116DCB-0EF2-4E77-B6E1-64C610436A11}"/>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8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440A2F5C-7F09-40B4-97C0-9AA7B01A035C}"/>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Are we only talking about the basic needs of a human being here? What about the higher needs?</a:t>
            </a:r>
          </a:p>
          <a:p>
            <a:endParaRPr lang="en-US" altLang="en-US"/>
          </a:p>
          <a:p>
            <a:r>
              <a:rPr lang="en-US" altLang="en-US"/>
              <a:t>We need food and also the taste. So you are saying that only Self needs taste. Similarly, clothes are needed for the body but clothes which are trending or in fashion are needed for the Self. Isn’t it? Why do we need to see this separately?</a:t>
            </a:r>
          </a:p>
          <a:p>
            <a:endParaRPr lang="en-US" altLang="en-US"/>
          </a:p>
          <a:p>
            <a:r>
              <a:rPr lang="en-US" altLang="en-US"/>
              <a:t>There can be many desires which are inter-connected for Body and Self. E.g. Money. In that case how to distinguish whether the desire is for Body or Self?</a:t>
            </a:r>
          </a:p>
        </p:txBody>
      </p:sp>
      <p:sp>
        <p:nvSpPr>
          <p:cNvPr id="33795" name="Content Placeholder 2">
            <a:extLst>
              <a:ext uri="{FF2B5EF4-FFF2-40B4-BE49-F238E27FC236}">
                <a16:creationId xmlns:a16="http://schemas.microsoft.com/office/drawing/2014/main" id="{070B9D6F-64CE-4721-8903-6E0C8A63C4C9}"/>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IN" altLang="en-US"/>
              <a:t>All the needs- of the self and of the body</a:t>
            </a:r>
          </a:p>
          <a:p>
            <a:pPr marL="0" indent="0"/>
            <a:endParaRPr lang="en-IN" altLang="en-US"/>
          </a:p>
          <a:p>
            <a:pPr marL="0" indent="0"/>
            <a:endParaRPr lang="en-IN" altLang="en-US"/>
          </a:p>
          <a:p>
            <a:pPr marL="0" indent="0"/>
            <a:endParaRPr lang="en-IN" altLang="en-US"/>
          </a:p>
          <a:p>
            <a:pPr marL="0" indent="0"/>
            <a:r>
              <a:rPr lang="en-IN" altLang="en-US"/>
              <a:t>Because, they are of two different types, and they have to be fulfilled differently, e.g. need for clothes for protection of the body is required in limited quantity while need for clothes for getting respect becomes undefined.</a:t>
            </a:r>
          </a:p>
          <a:p>
            <a:pPr marL="0" indent="0"/>
            <a:endParaRPr lang="en-IN" altLang="en-US"/>
          </a:p>
          <a:p>
            <a:pPr marL="0" indent="0"/>
            <a:r>
              <a:rPr lang="en-IN" altLang="en-US"/>
              <a:t>Need of the self ultimately relates to the need of continuous happiness, whereas, need for body is related nurturing, protection and right utilisation of the body. Money is a man-made artefact, used for exchange of physical facility, relating to the need of the body.</a:t>
            </a:r>
            <a:endParaRPr lang="en-US" altLang="en-US"/>
          </a:p>
        </p:txBody>
      </p:sp>
      <p:sp>
        <p:nvSpPr>
          <p:cNvPr id="33796" name="Title 3">
            <a:extLst>
              <a:ext uri="{FF2B5EF4-FFF2-40B4-BE49-F238E27FC236}">
                <a16:creationId xmlns:a16="http://schemas.microsoft.com/office/drawing/2014/main" id="{202E1C60-567E-4EA3-AAA1-9FC0A89A111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1: Needs of Self and Body	</a:t>
            </a:r>
            <a:r>
              <a:rPr lang="en-US" altLang="en-US"/>
              <a:t>	Response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a:extLst>
              <a:ext uri="{FF2B5EF4-FFF2-40B4-BE49-F238E27FC236}">
                <a16:creationId xmlns:a16="http://schemas.microsoft.com/office/drawing/2014/main" id="{3D00E232-00B8-4BA7-91C7-2E5DB80E9032}"/>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We discussed Maslow’s hierarchy of needs. By distinguishing needs of the Self and Body, how will it look?</a:t>
            </a:r>
          </a:p>
        </p:txBody>
      </p:sp>
      <p:sp>
        <p:nvSpPr>
          <p:cNvPr id="34819" name="Content Placeholder 2">
            <a:extLst>
              <a:ext uri="{FF2B5EF4-FFF2-40B4-BE49-F238E27FC236}">
                <a16:creationId xmlns:a16="http://schemas.microsoft.com/office/drawing/2014/main" id="{35927E38-7D78-4C5F-8E08-BCEF9F86AF91}"/>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Need of the self is of higher priority, if we take care of the need of the self through right understanding and feeling, then it will the fulfillment of the need of the body very easy.</a:t>
            </a:r>
            <a:endParaRPr lang="en-US" altLang="en-US"/>
          </a:p>
        </p:txBody>
      </p:sp>
      <p:sp>
        <p:nvSpPr>
          <p:cNvPr id="34820" name="Title 3">
            <a:extLst>
              <a:ext uri="{FF2B5EF4-FFF2-40B4-BE49-F238E27FC236}">
                <a16:creationId xmlns:a16="http://schemas.microsoft.com/office/drawing/2014/main" id="{4922CBA4-AB17-4275-B201-C7D187818C7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1: Needs of Self and Body	</a:t>
            </a:r>
            <a:r>
              <a:rPr lang="en-US" altLang="en-US"/>
              <a:t>	Response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0D0045-ADD3-4B1A-895B-883F358D2CA8}"/>
              </a:ext>
            </a:extLst>
          </p:cNvPr>
          <p:cNvSpPr>
            <a:spLocks noGrp="1"/>
          </p:cNvSpPr>
          <p:nvPr>
            <p:ph sz="half" idx="1"/>
          </p:nvPr>
        </p:nvSpPr>
        <p:spPr>
          <a:xfrm>
            <a:off x="0" y="609600"/>
            <a:ext cx="6007100" cy="5943600"/>
          </a:xfrm>
        </p:spPr>
        <p:txBody>
          <a:bodyPr/>
          <a:lstStyle/>
          <a:p>
            <a:pPr>
              <a:defRPr/>
            </a:pPr>
            <a:r>
              <a:rPr lang="en-US" altLang="en-US" dirty="0"/>
              <a:t>What is feeling? Does it happen only in self or it also has an effect on the body as well?</a:t>
            </a:r>
          </a:p>
          <a:p>
            <a:pPr>
              <a:defRPr/>
            </a:pPr>
            <a:endParaRPr lang="en-US" altLang="en-US" dirty="0"/>
          </a:p>
          <a:p>
            <a:pPr>
              <a:defRPr/>
            </a:pPr>
            <a:endParaRPr lang="en-US" dirty="0"/>
          </a:p>
          <a:p>
            <a:pPr>
              <a:defRPr/>
            </a:pPr>
            <a:endParaRPr lang="en-US" dirty="0"/>
          </a:p>
          <a:p>
            <a:pPr>
              <a:defRPr/>
            </a:pPr>
            <a:endParaRPr lang="en-US" dirty="0"/>
          </a:p>
          <a:p>
            <a:pPr>
              <a:defRPr/>
            </a:pPr>
            <a:r>
              <a:rPr lang="en-US" dirty="0"/>
              <a:t>What is right feeling? </a:t>
            </a:r>
            <a:endParaRPr lang="en-IN" dirty="0"/>
          </a:p>
          <a:p>
            <a:pPr marL="0" indent="0">
              <a:buFont typeface="Arial" panose="020B0604020202020204" pitchFamily="34" charset="0"/>
              <a:buNone/>
              <a:defRPr/>
            </a:pPr>
            <a:r>
              <a:rPr lang="en-US" dirty="0"/>
              <a:t> </a:t>
            </a:r>
            <a:endParaRPr lang="en-IN" dirty="0"/>
          </a:p>
          <a:p>
            <a:pPr>
              <a:defRPr/>
            </a:pPr>
            <a:endParaRPr lang="en-US" dirty="0"/>
          </a:p>
          <a:p>
            <a:pPr>
              <a:defRPr/>
            </a:pPr>
            <a:r>
              <a:rPr lang="en-US" dirty="0"/>
              <a:t>Can a feeling which is right for me, may be wrong for someone else?</a:t>
            </a:r>
          </a:p>
          <a:p>
            <a:pPr>
              <a:defRPr/>
            </a:pPr>
            <a:endParaRPr lang="en-US" dirty="0"/>
          </a:p>
          <a:p>
            <a:pPr>
              <a:defRPr/>
            </a:pPr>
            <a:r>
              <a:rPr lang="en-US" altLang="en-US" dirty="0"/>
              <a:t>Are you talking about spirituality? Or</a:t>
            </a:r>
          </a:p>
          <a:p>
            <a:pPr>
              <a:buFont typeface="Arial" panose="020B0604020202020204" pitchFamily="34" charset="0"/>
              <a:buNone/>
              <a:defRPr/>
            </a:pPr>
            <a:r>
              <a:rPr lang="en-US" altLang="en-US" dirty="0"/>
              <a:t>	Are you trying to make us spiritual?</a:t>
            </a:r>
          </a:p>
          <a:p>
            <a:pPr>
              <a:defRPr/>
            </a:pPr>
            <a:endParaRPr lang="en-US" altLang="en-US" dirty="0"/>
          </a:p>
          <a:p>
            <a:pPr>
              <a:defRPr/>
            </a:pPr>
            <a:endParaRPr lang="en-IN" dirty="0"/>
          </a:p>
          <a:p>
            <a:pPr marL="0" indent="0">
              <a:buFont typeface="Arial" panose="020B0604020202020204" pitchFamily="34" charset="0"/>
              <a:buNone/>
              <a:defRPr/>
            </a:pPr>
            <a:endParaRPr lang="en-IN" dirty="0"/>
          </a:p>
        </p:txBody>
      </p:sp>
      <p:sp>
        <p:nvSpPr>
          <p:cNvPr id="35843" name="Content Placeholder 2">
            <a:extLst>
              <a:ext uri="{FF2B5EF4-FFF2-40B4-BE49-F238E27FC236}">
                <a16:creationId xmlns:a16="http://schemas.microsoft.com/office/drawing/2014/main" id="{F63281A6-88B9-4E79-87FB-00EF7813B342}"/>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Feeling is basically my acceptance of relationship, affection for example. This is certainly in the self. It might reflect at the level of the body, if self sends some instruction to the body on the basis of it, consciously or un consciously.</a:t>
            </a:r>
          </a:p>
          <a:p>
            <a:endParaRPr lang="en-IN" altLang="en-US"/>
          </a:p>
          <a:p>
            <a:r>
              <a:rPr lang="en-IN" altLang="en-US"/>
              <a:t>Feeling that is naturally acceptable to us is the right feeling.</a:t>
            </a:r>
          </a:p>
          <a:p>
            <a:endParaRPr lang="en-IN" altLang="en-US"/>
          </a:p>
          <a:p>
            <a:r>
              <a:rPr lang="en-IN" altLang="en-US"/>
              <a:t>No.</a:t>
            </a:r>
          </a:p>
          <a:p>
            <a:endParaRPr lang="en-IN" altLang="en-US"/>
          </a:p>
          <a:p>
            <a:endParaRPr lang="en-IN" altLang="en-US"/>
          </a:p>
          <a:p>
            <a:r>
              <a:rPr lang="en-IN" altLang="en-US"/>
              <a:t>We are trying to work for a system of education that makes us human. So, we are talking about humanness- what is being human.</a:t>
            </a:r>
          </a:p>
        </p:txBody>
      </p:sp>
      <p:sp>
        <p:nvSpPr>
          <p:cNvPr id="35844" name="Title 3">
            <a:extLst>
              <a:ext uri="{FF2B5EF4-FFF2-40B4-BE49-F238E27FC236}">
                <a16:creationId xmlns:a16="http://schemas.microsoft.com/office/drawing/2014/main" id="{8F26CC71-E755-4F3F-9064-90C9C04A0C1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47D59F7-2685-42D8-AEB5-1E73CC9A9160}"/>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3315" name="Text Placeholder 2">
            <a:extLst>
              <a:ext uri="{FF2B5EF4-FFF2-40B4-BE49-F238E27FC236}">
                <a16:creationId xmlns:a16="http://schemas.microsoft.com/office/drawing/2014/main" id="{32AC956C-E442-44C5-BC68-FED9E448247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3316" name="Picture 3">
            <a:extLst>
              <a:ext uri="{FF2B5EF4-FFF2-40B4-BE49-F238E27FC236}">
                <a16:creationId xmlns:a16="http://schemas.microsoft.com/office/drawing/2014/main" id="{D0DA408F-A4EC-4D73-BAE2-0C8264FF5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a:extLst>
              <a:ext uri="{FF2B5EF4-FFF2-40B4-BE49-F238E27FC236}">
                <a16:creationId xmlns:a16="http://schemas.microsoft.com/office/drawing/2014/main" id="{01118947-CFE5-4A5B-86CF-55C08EEB2387}"/>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If this is spirituality, then our religious texts have answer to all such questions. Why not refer to them directly?</a:t>
            </a:r>
          </a:p>
          <a:p>
            <a:endParaRPr lang="en-US" altLang="en-US"/>
          </a:p>
          <a:p>
            <a:endParaRPr lang="en-US" altLang="en-US"/>
          </a:p>
          <a:p>
            <a:endParaRPr lang="en-US" altLang="en-US"/>
          </a:p>
          <a:p>
            <a:endParaRPr lang="en-US" altLang="en-US"/>
          </a:p>
          <a:p>
            <a:endParaRPr lang="en-US" altLang="en-US"/>
          </a:p>
        </p:txBody>
      </p:sp>
      <p:sp>
        <p:nvSpPr>
          <p:cNvPr id="36867" name="Content Placeholder 2">
            <a:extLst>
              <a:ext uri="{FF2B5EF4-FFF2-40B4-BE49-F238E27FC236}">
                <a16:creationId xmlns:a16="http://schemas.microsoft.com/office/drawing/2014/main" id="{14234871-6D38-4B39-ADBA-D0EC5945C19C}"/>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Truth is eternal but, its expression is ever fresh. If we can understand the truth, we can see that it is there in the wisdom of the tradition as well. Then we can also see that the great man of this world have been essentially trying to express the truth in a manner which was suitable for that time, society and people. Everyone of us has to understand the truth through our self-investigation, through direct observation and  then we can also see that these are expressed in the texts also. So, texts are veyy useful source for right kind of proposals about the truth, the reality. </a:t>
            </a:r>
          </a:p>
        </p:txBody>
      </p:sp>
      <p:sp>
        <p:nvSpPr>
          <p:cNvPr id="36868" name="Title 3">
            <a:extLst>
              <a:ext uri="{FF2B5EF4-FFF2-40B4-BE49-F238E27FC236}">
                <a16:creationId xmlns:a16="http://schemas.microsoft.com/office/drawing/2014/main" id="{E65B8C66-8A09-4702-A42B-7BAD924A541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a:extLst>
              <a:ext uri="{FF2B5EF4-FFF2-40B4-BE49-F238E27FC236}">
                <a16:creationId xmlns:a16="http://schemas.microsoft.com/office/drawing/2014/main" id="{A24B0536-365D-4A4C-BC0C-2A9DD7E56438}"/>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 exercise on list of desires was interesting. Most of my needs turned out to be needs of the Self and I was trying to address them using some physical facility. So now, I can understand the need for right understanding and right feeling within. What exactly should I do for developing this?</a:t>
            </a:r>
            <a:endParaRPr lang="en-IN" altLang="en-US"/>
          </a:p>
        </p:txBody>
      </p:sp>
      <p:sp>
        <p:nvSpPr>
          <p:cNvPr id="37891" name="Content Placeholder 2">
            <a:extLst>
              <a:ext uri="{FF2B5EF4-FFF2-40B4-BE49-F238E27FC236}">
                <a16:creationId xmlns:a16="http://schemas.microsoft.com/office/drawing/2014/main" id="{AFD1334D-62C2-482A-86FF-D36979AA2DED}"/>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This is what we are going to talk about all through the course- understanding of harmony at all levels of our being from individual, family, society, to nature/ existence. Once we have the understanding of harmony, we will have the feeling of harmony and that will also be detailed out.</a:t>
            </a:r>
          </a:p>
        </p:txBody>
      </p:sp>
      <p:sp>
        <p:nvSpPr>
          <p:cNvPr id="37892" name="Title 3">
            <a:extLst>
              <a:ext uri="{FF2B5EF4-FFF2-40B4-BE49-F238E27FC236}">
                <a16:creationId xmlns:a16="http://schemas.microsoft.com/office/drawing/2014/main" id="{4D2F32DC-CA24-45E0-A754-03855FC9D03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163A19F0-E3C7-46A4-9036-53CBCCC80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45C663E-8D13-420D-9E1F-A304DF3A6723}"/>
              </a:ext>
            </a:extLst>
          </p:cNvPr>
          <p:cNvGraphicFramePr>
            <a:graphicFrameLocks noGrp="1"/>
          </p:cNvGraphicFramePr>
          <p:nvPr/>
        </p:nvGraphicFramePr>
        <p:xfrm>
          <a:off x="1524000" y="0"/>
          <a:ext cx="9144000" cy="6857999"/>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04">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54">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083">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54">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10">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solidFill>
                          <a:schemeClr val="bg1"/>
                        </a:solidFill>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922083">
                <a:tc>
                  <a:txBody>
                    <a:bodyPr/>
                    <a:lstStyle/>
                    <a:p>
                      <a:pPr marL="0" marR="0" algn="l">
                        <a:spcBef>
                          <a:spcPts val="0"/>
                        </a:spcBef>
                        <a:spcAft>
                          <a:spcPts val="0"/>
                        </a:spcAft>
                      </a:pPr>
                      <a:r>
                        <a:rPr lang="en-US" sz="2000" b="1" dirty="0">
                          <a:latin typeface="Arial"/>
                          <a:ea typeface="Times New Roman"/>
                          <a:cs typeface="Times New Roman"/>
                        </a:rPr>
                        <a:t>Activity</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fØ;k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Desire, Thought, Expectation…</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bPNk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fopkj</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vk”kk</a:t>
                      </a:r>
                      <a:r>
                        <a:rPr lang="en-US" sz="2000" b="1" kern="1200" dirty="0">
                          <a:solidFill>
                            <a:schemeClr val="bg1"/>
                          </a:solidFill>
                          <a:latin typeface="Kruti Dev 010"/>
                          <a:ea typeface="Times New Roman"/>
                          <a:cs typeface="Arial"/>
                        </a:rPr>
                        <a:t>---</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Eating, Walking…</a:t>
                      </a:r>
                      <a:endParaRPr lang="en-US" sz="1400" b="1" dirty="0">
                        <a:latin typeface="Times New Roman"/>
                        <a:ea typeface="Times New Roman"/>
                        <a:cs typeface="Times New Roman"/>
                      </a:endParaRPr>
                    </a:p>
                    <a:p>
                      <a:pPr marL="0" marR="0">
                        <a:spcBef>
                          <a:spcPts val="0"/>
                        </a:spcBef>
                        <a:spcAft>
                          <a:spcPts val="0"/>
                        </a:spcAft>
                      </a:pP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kkuk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pyuk</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r h="616154">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r h="922083">
                <a:tc>
                  <a:txBody>
                    <a:bodyPr/>
                    <a:lstStyle/>
                    <a:p>
                      <a:pPr marL="0" marR="0" lvl="0" algn="l">
                        <a:spcBef>
                          <a:spcPts val="0"/>
                        </a:spcBef>
                        <a:spcAft>
                          <a:spcPts val="0"/>
                        </a:spcAft>
                      </a:pPr>
                      <a:r>
                        <a:rPr lang="en-US" sz="2000" b="1" dirty="0">
                          <a:latin typeface="Arial"/>
                          <a:ea typeface="Times New Roman"/>
                          <a:cs typeface="Times New Roman"/>
                        </a:rPr>
                        <a:t>Response</a:t>
                      </a:r>
                      <a:endParaRPr lang="en-US" sz="2000" b="1" kern="1200" dirty="0">
                        <a:solidFill>
                          <a:srgbClr val="002060"/>
                        </a:solidFill>
                        <a:latin typeface="Kruti Dev 010"/>
                        <a:ea typeface="Times New Roman"/>
                        <a:cs typeface="Arial"/>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Knowing, Assuming, </a:t>
                      </a:r>
                      <a:r>
                        <a:rPr lang="en-US" sz="2000" b="1" dirty="0" err="1">
                          <a:solidFill>
                            <a:schemeClr val="bg1"/>
                          </a:solidFill>
                          <a:latin typeface="Arial"/>
                          <a:ea typeface="Times New Roman"/>
                          <a:cs typeface="Times New Roman"/>
                        </a:rPr>
                        <a:t>Recognising</a:t>
                      </a:r>
                      <a:r>
                        <a:rPr lang="en-US" sz="2000" b="1" dirty="0">
                          <a:solidFill>
                            <a:schemeClr val="bg1"/>
                          </a:solidFill>
                          <a:latin typeface="Arial"/>
                          <a:ea typeface="Times New Roman"/>
                          <a:cs typeface="Times New Roman"/>
                        </a:rPr>
                        <a:t>, Fulfilling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tkuuk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ekuuk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igpkuuk</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fuokZg</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djuk</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endParaRPr lang="en-US" sz="2000" b="1" dirty="0">
                        <a:latin typeface="Arial"/>
                        <a:ea typeface="Times New Roman"/>
                        <a:cs typeface="Times New Roman"/>
                      </a:endParaRPr>
                    </a:p>
                    <a:p>
                      <a:pPr marL="0" marR="0">
                        <a:spcBef>
                          <a:spcPts val="0"/>
                        </a:spcBef>
                        <a:spcAft>
                          <a:spcPts val="0"/>
                        </a:spcAft>
                      </a:pPr>
                      <a:r>
                        <a:rPr lang="en-US" sz="2000" b="1" dirty="0" err="1">
                          <a:latin typeface="Arial"/>
                          <a:ea typeface="Times New Roman"/>
                          <a:cs typeface="Times New Roman"/>
                        </a:rPr>
                        <a:t>Recognising</a:t>
                      </a:r>
                      <a:r>
                        <a:rPr lang="en-US" sz="2000" b="1" dirty="0">
                          <a:latin typeface="Arial"/>
                          <a:ea typeface="Times New Roman"/>
                          <a:cs typeface="Times New Roman"/>
                        </a:rPr>
                        <a:t>, Fulfilling</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igpkuuk</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fuokZg</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djuk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8"/>
                  </a:ext>
                </a:extLst>
              </a:tr>
              <a:tr h="328045">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endParaRPr lang="en-US" sz="900" b="1" dirty="0">
                        <a:latin typeface="Arial"/>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9"/>
                  </a:ext>
                </a:extLst>
              </a:tr>
              <a:tr h="326575">
                <a:tc>
                  <a:txBody>
                    <a:bodyPr/>
                    <a:lstStyle/>
                    <a:p>
                      <a:pPr marL="0" marR="0">
                        <a:spcBef>
                          <a:spcPts val="0"/>
                        </a:spcBef>
                        <a:spcAft>
                          <a:spcPts val="0"/>
                        </a:spcAft>
                      </a:pPr>
                      <a:endParaRPr lang="en-US" sz="2000" b="1" dirty="0">
                        <a:latin typeface="Arial"/>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Consciousness </a:t>
                      </a:r>
                      <a:r>
                        <a:rPr lang="en-US" sz="2000" b="1" kern="1200" dirty="0" err="1">
                          <a:solidFill>
                            <a:srgbClr val="002060"/>
                          </a:solidFill>
                          <a:latin typeface="Kruti Dev 010"/>
                          <a:ea typeface="Times New Roman"/>
                          <a:cs typeface="Arial"/>
                        </a:rPr>
                        <a:t>pSrU</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tc>
                  <a:txBody>
                    <a:bodyPr/>
                    <a:lstStyle/>
                    <a:p>
                      <a:pPr marL="0" marR="0">
                        <a:spcBef>
                          <a:spcPts val="0"/>
                        </a:spcBef>
                        <a:spcAft>
                          <a:spcPts val="0"/>
                        </a:spcAft>
                      </a:pPr>
                      <a:r>
                        <a:rPr lang="en-US" sz="2000" b="1" dirty="0">
                          <a:latin typeface="Arial"/>
                          <a:ea typeface="Times New Roman"/>
                          <a:cs typeface="Times New Roman"/>
                        </a:rPr>
                        <a:t>Material </a:t>
                      </a:r>
                      <a:r>
                        <a:rPr lang="en-US" sz="2000" b="1" kern="1200" dirty="0">
                          <a:solidFill>
                            <a:srgbClr val="002060"/>
                          </a:solidFill>
                          <a:latin typeface="Kruti Dev 010"/>
                          <a:ea typeface="Times New Roman"/>
                          <a:cs typeface="Arial"/>
                        </a:rPr>
                        <a:t>tM+</a:t>
                      </a:r>
                      <a:endParaRPr lang="en-US" sz="1400" b="1" dirty="0">
                        <a:latin typeface="Times New Roman"/>
                        <a:ea typeface="Times New Roman"/>
                        <a:cs typeface="Times New Roman"/>
                      </a:endParaRPr>
                    </a:p>
                  </a:txBody>
                  <a:tcPr marL="56795" marR="56795" marT="0" marB="0">
                    <a:lnL>
                      <a:noFill/>
                    </a:lnL>
                    <a:lnR>
                      <a:noFill/>
                    </a:lnR>
                    <a:lnT>
                      <a:noFill/>
                    </a:lnT>
                    <a:lnB>
                      <a:noFill/>
                    </a:lnB>
                    <a:solidFill>
                      <a:srgbClr val="FFFFFF"/>
                    </a:solidFill>
                  </a:tcPr>
                </a:tc>
                <a:extLst>
                  <a:ext uri="{0D108BD9-81ED-4DB2-BD59-A6C34878D82A}">
                    <a16:rowId xmlns:a16="http://schemas.microsoft.com/office/drawing/2014/main" val="10010"/>
                  </a:ext>
                </a:extLst>
              </a:tr>
            </a:tbl>
          </a:graphicData>
        </a:graphic>
      </p:graphicFrame>
      <p:sp>
        <p:nvSpPr>
          <p:cNvPr id="15406" name="Rectangle 8">
            <a:extLst>
              <a:ext uri="{FF2B5EF4-FFF2-40B4-BE49-F238E27FC236}">
                <a16:creationId xmlns:a16="http://schemas.microsoft.com/office/drawing/2014/main" id="{17B73EB5-40DB-44A1-BA11-40FE184026D9}"/>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EACC0481-0656-4948-B29F-4EDE3B497295}"/>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E7D79B11-FC84-4BB2-BAA0-BFA367D60992}"/>
              </a:ext>
            </a:extLst>
          </p:cNvPr>
          <p:cNvSpPr/>
          <p:nvPr/>
        </p:nvSpPr>
        <p:spPr>
          <a:xfrm>
            <a:off x="3352800" y="5181600"/>
            <a:ext cx="2819400" cy="4572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5409" name="Rectangle 2">
            <a:extLst>
              <a:ext uri="{FF2B5EF4-FFF2-40B4-BE49-F238E27FC236}">
                <a16:creationId xmlns:a16="http://schemas.microsoft.com/office/drawing/2014/main" id="{EB2737AE-9091-4217-A0A6-CE83A3FD4DFF}"/>
              </a:ext>
            </a:extLst>
          </p:cNvPr>
          <p:cNvSpPr>
            <a:spLocks noChangeArrowheads="1"/>
          </p:cNvSpPr>
          <p:nvPr/>
        </p:nvSpPr>
        <p:spPr bwMode="auto">
          <a:xfrm>
            <a:off x="3429000" y="790575"/>
            <a:ext cx="3581400" cy="5554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5410" name="Rectangle 3">
            <a:extLst>
              <a:ext uri="{FF2B5EF4-FFF2-40B4-BE49-F238E27FC236}">
                <a16:creationId xmlns:a16="http://schemas.microsoft.com/office/drawing/2014/main" id="{E11DE721-2BC8-4EB3-A6B6-41EBCAD4189C}"/>
              </a:ext>
            </a:extLst>
          </p:cNvPr>
          <p:cNvSpPr>
            <a:spLocks noChangeArrowheads="1"/>
          </p:cNvSpPr>
          <p:nvPr/>
        </p:nvSpPr>
        <p:spPr bwMode="auto">
          <a:xfrm>
            <a:off x="7053263" y="782638"/>
            <a:ext cx="3429000" cy="5562600"/>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cxnSp>
        <p:nvCxnSpPr>
          <p:cNvPr id="14" name="Straight Arrow Connector 13">
            <a:extLst>
              <a:ext uri="{FF2B5EF4-FFF2-40B4-BE49-F238E27FC236}">
                <a16:creationId xmlns:a16="http://schemas.microsoft.com/office/drawing/2014/main" id="{7C14B844-CFD8-4842-86A8-CB898DF80E29}"/>
              </a:ext>
            </a:extLst>
          </p:cNvPr>
          <p:cNvCxnSpPr/>
          <p:nvPr/>
        </p:nvCxnSpPr>
        <p:spPr>
          <a:xfrm rot="5400000">
            <a:off x="7200901" y="6438900"/>
            <a:ext cx="228600" cy="3175"/>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3A479C-A6CA-40F7-82D1-F8861D9A6213}"/>
              </a:ext>
            </a:extLst>
          </p:cNvPr>
          <p:cNvCxnSpPr/>
          <p:nvPr/>
        </p:nvCxnSpPr>
        <p:spPr>
          <a:xfrm rot="5400000">
            <a:off x="3620294" y="6438106"/>
            <a:ext cx="228600"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a:extLst>
              <a:ext uri="{FF2B5EF4-FFF2-40B4-BE49-F238E27FC236}">
                <a16:creationId xmlns:a16="http://schemas.microsoft.com/office/drawing/2014/main" id="{8D52BE21-E1F1-45BF-A474-BBABC225F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533400"/>
            <a:ext cx="91059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a:extLst>
              <a:ext uri="{FF2B5EF4-FFF2-40B4-BE49-F238E27FC236}">
                <a16:creationId xmlns:a16="http://schemas.microsoft.com/office/drawing/2014/main" id="{9A4BB2EB-60FD-4090-800E-17BE4E957725}"/>
              </a:ext>
            </a:extLst>
          </p:cNvPr>
          <p:cNvSpPr>
            <a:spLocks noGrp="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 </a:t>
            </a:r>
          </a:p>
        </p:txBody>
      </p:sp>
      <p:sp>
        <p:nvSpPr>
          <p:cNvPr id="17411" name="Text Placeholder 6">
            <a:extLst>
              <a:ext uri="{FF2B5EF4-FFF2-40B4-BE49-F238E27FC236}">
                <a16:creationId xmlns:a16="http://schemas.microsoft.com/office/drawing/2014/main" id="{D5CFE345-2A10-4D92-99DD-DBD1400FD9A2}"/>
              </a:ext>
            </a:extLst>
          </p:cNvPr>
          <p:cNvSpPr>
            <a:spLocks noGrp="1"/>
          </p:cNvSpPr>
          <p:nvPr>
            <p:ph type="body" sz="quarter" idx="4294967295"/>
          </p:nvPr>
        </p:nvSpPr>
        <p:spPr bwMode="auto">
          <a:xfrm>
            <a:off x="0" y="4800600"/>
            <a:ext cx="12192000" cy="2057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sz="2000"/>
              <a:t>Need of the Self = Continuous happiness 				= Need of consciousness</a:t>
            </a:r>
          </a:p>
          <a:p>
            <a:pPr>
              <a:buFont typeface="Symbol" pitchFamily="18" charset="2"/>
              <a:buNone/>
            </a:pPr>
            <a:r>
              <a:rPr altLang="en-US" sz="2000"/>
              <a:t>Fulfilled by 	= Right Understanding and Right Feeling in the Self 	= Activities of consciousness</a:t>
            </a:r>
          </a:p>
          <a:p>
            <a:pPr>
              <a:buFont typeface="Symbol" pitchFamily="18" charset="2"/>
              <a:buNone/>
            </a:pPr>
            <a:r>
              <a:rPr altLang="en-US" sz="2000"/>
              <a:t>			   </a:t>
            </a:r>
            <a:r>
              <a:rPr altLang="en-US" sz="2000">
                <a:solidFill>
                  <a:srgbClr val="FF0000"/>
                </a:solidFill>
              </a:rPr>
              <a:t>(can not be fulfilled by material)</a:t>
            </a:r>
          </a:p>
          <a:p>
            <a:pPr>
              <a:buFont typeface="Symbol" pitchFamily="18" charset="2"/>
              <a:buNone/>
            </a:pPr>
            <a:endParaRPr altLang="en-US" sz="2000" b="1"/>
          </a:p>
          <a:p>
            <a:pPr>
              <a:buFont typeface="Symbol" pitchFamily="18" charset="2"/>
              <a:buNone/>
            </a:pPr>
            <a:r>
              <a:rPr altLang="en-US" sz="2000" b="1"/>
              <a:t>(The need of consciousness is fulfilled by activities of consciousness)</a:t>
            </a:r>
          </a:p>
        </p:txBody>
      </p:sp>
      <p:graphicFrame>
        <p:nvGraphicFramePr>
          <p:cNvPr id="3" name="Table 2">
            <a:extLst>
              <a:ext uri="{FF2B5EF4-FFF2-40B4-BE49-F238E27FC236}">
                <a16:creationId xmlns:a16="http://schemas.microsoft.com/office/drawing/2014/main" id="{5A9F0F19-6501-4C82-99BC-D253AF6508B7}"/>
              </a:ext>
            </a:extLst>
          </p:cNvPr>
          <p:cNvGraphicFramePr>
            <a:graphicFrameLocks noGrp="1"/>
          </p:cNvGraphicFramePr>
          <p:nvPr/>
        </p:nvGraphicFramePr>
        <p:xfrm>
          <a:off x="1524000" y="0"/>
          <a:ext cx="9144000" cy="3743327"/>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59">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98">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98">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149">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98">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25">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7436" name="Rectangle 8">
            <a:extLst>
              <a:ext uri="{FF2B5EF4-FFF2-40B4-BE49-F238E27FC236}">
                <a16:creationId xmlns:a16="http://schemas.microsoft.com/office/drawing/2014/main" id="{B68B6D06-CF3A-46C6-BC03-F24CAED5C490}"/>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46043664-971A-4889-9F66-4C3D1EE73FB8}"/>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38" name="Rectangle 2">
            <a:extLst>
              <a:ext uri="{FF2B5EF4-FFF2-40B4-BE49-F238E27FC236}">
                <a16:creationId xmlns:a16="http://schemas.microsoft.com/office/drawing/2014/main" id="{04B948DF-7DD0-4B5B-AB1A-225510BFE074}"/>
              </a:ext>
            </a:extLst>
          </p:cNvPr>
          <p:cNvSpPr>
            <a:spLocks noChangeArrowheads="1"/>
          </p:cNvSpPr>
          <p:nvPr/>
        </p:nvSpPr>
        <p:spPr bwMode="auto">
          <a:xfrm>
            <a:off x="3429000" y="790575"/>
            <a:ext cx="3581400" cy="29559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cxnSp>
        <p:nvCxnSpPr>
          <p:cNvPr id="12" name="Straight Arrow Connector 11">
            <a:extLst>
              <a:ext uri="{FF2B5EF4-FFF2-40B4-BE49-F238E27FC236}">
                <a16:creationId xmlns:a16="http://schemas.microsoft.com/office/drawing/2014/main" id="{AC85FEA8-69A7-4A15-90BC-212A349AB61F}"/>
              </a:ext>
            </a:extLst>
          </p:cNvPr>
          <p:cNvCxnSpPr/>
          <p:nvPr/>
        </p:nvCxnSpPr>
        <p:spPr>
          <a:xfrm flipH="1">
            <a:off x="5029200" y="3733800"/>
            <a:ext cx="1588" cy="2286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440" name="Rectangle 4">
            <a:extLst>
              <a:ext uri="{FF2B5EF4-FFF2-40B4-BE49-F238E27FC236}">
                <a16:creationId xmlns:a16="http://schemas.microsoft.com/office/drawing/2014/main" id="{B2889C61-8E08-4C3F-B0F1-0F44640BB162}"/>
              </a:ext>
            </a:extLst>
          </p:cNvPr>
          <p:cNvSpPr>
            <a:spLocks noChangeArrowheads="1"/>
          </p:cNvSpPr>
          <p:nvPr/>
        </p:nvSpPr>
        <p:spPr bwMode="auto">
          <a:xfrm>
            <a:off x="4205288" y="3886200"/>
            <a:ext cx="189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cs typeface="Times New Roman" panose="02020603050405020304" pitchFamily="18" charset="0"/>
              </a:rPr>
              <a:t>Consciousness</a:t>
            </a:r>
            <a:endParaRPr lang="en-IN" altLang="en-US">
              <a:solidFill>
                <a:srgbClr val="000000"/>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7">
            <a:extLst>
              <a:ext uri="{FF2B5EF4-FFF2-40B4-BE49-F238E27FC236}">
                <a16:creationId xmlns:a16="http://schemas.microsoft.com/office/drawing/2014/main" id="{BB75040F-1061-48DA-9C4D-1D93F6ECFF56}"/>
              </a:ext>
            </a:extLst>
          </p:cNvPr>
          <p:cNvSpPr>
            <a:spLocks noGrp="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 </a:t>
            </a:r>
          </a:p>
        </p:txBody>
      </p:sp>
      <p:sp>
        <p:nvSpPr>
          <p:cNvPr id="19459" name="Text Placeholder 6">
            <a:extLst>
              <a:ext uri="{FF2B5EF4-FFF2-40B4-BE49-F238E27FC236}">
                <a16:creationId xmlns:a16="http://schemas.microsoft.com/office/drawing/2014/main" id="{69D97541-421F-4F96-9CAD-B7B9597F2726}"/>
              </a:ext>
            </a:extLst>
          </p:cNvPr>
          <p:cNvSpPr>
            <a:spLocks noGrp="1" noChangeArrowheads="1"/>
          </p:cNvSpPr>
          <p:nvPr>
            <p:ph type="body" sz="quarter" idx="4294967295"/>
          </p:nvPr>
        </p:nvSpPr>
        <p:spPr bwMode="auto">
          <a:xfrm>
            <a:off x="0" y="4352925"/>
            <a:ext cx="12192000" cy="2505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sz="2000"/>
              <a:t>Need of the Body	= Physical facility* 		= Material in nature</a:t>
            </a:r>
          </a:p>
          <a:p>
            <a:pPr>
              <a:buFont typeface="Symbol" pitchFamily="18" charset="2"/>
              <a:buNone/>
            </a:pPr>
            <a:r>
              <a:rPr altLang="en-US" sz="2000"/>
              <a:t>Fulfilled by 		= Physio-chemical things 	= Material in nature</a:t>
            </a:r>
          </a:p>
          <a:p>
            <a:pPr>
              <a:buFont typeface="Symbol" pitchFamily="18" charset="2"/>
              <a:buNone/>
            </a:pPr>
            <a:endParaRPr lang="en-IN" altLang="en-US" sz="2000" b="1"/>
          </a:p>
          <a:p>
            <a:pPr>
              <a:buFont typeface="Symbol" pitchFamily="18" charset="2"/>
              <a:buNone/>
            </a:pPr>
            <a:r>
              <a:rPr lang="en-IN" altLang="en-US" sz="2000" b="1"/>
              <a:t>(The need of material is fulfilled by material)</a:t>
            </a:r>
          </a:p>
          <a:p>
            <a:pPr>
              <a:buFont typeface="Symbol" pitchFamily="18" charset="2"/>
              <a:buNone/>
            </a:pPr>
            <a:endParaRPr lang="en-IN" altLang="en-US" sz="2000" b="1"/>
          </a:p>
          <a:p>
            <a:pPr>
              <a:buFont typeface="Symbol" pitchFamily="18" charset="2"/>
              <a:buNone/>
            </a:pPr>
            <a:r>
              <a:rPr lang="en-IN" altLang="en-US" sz="2000"/>
              <a:t>*physical facility is required for nurturing, protection and right utilization of the Body</a:t>
            </a:r>
          </a:p>
        </p:txBody>
      </p:sp>
      <p:graphicFrame>
        <p:nvGraphicFramePr>
          <p:cNvPr id="3" name="Table 2">
            <a:extLst>
              <a:ext uri="{FF2B5EF4-FFF2-40B4-BE49-F238E27FC236}">
                <a16:creationId xmlns:a16="http://schemas.microsoft.com/office/drawing/2014/main" id="{1DD207C3-65E7-4D41-840A-A8EC8E933EBE}"/>
              </a:ext>
            </a:extLst>
          </p:cNvPr>
          <p:cNvGraphicFramePr>
            <a:graphicFrameLocks noGrp="1"/>
          </p:cNvGraphicFramePr>
          <p:nvPr/>
        </p:nvGraphicFramePr>
        <p:xfrm>
          <a:off x="1524000" y="0"/>
          <a:ext cx="9144000" cy="3743327"/>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59">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98">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98">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149">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98">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25">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9484" name="Rectangle 8">
            <a:extLst>
              <a:ext uri="{FF2B5EF4-FFF2-40B4-BE49-F238E27FC236}">
                <a16:creationId xmlns:a16="http://schemas.microsoft.com/office/drawing/2014/main" id="{00F7C592-B371-4534-B542-FFE24E29C39A}"/>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2800">
                <a:solidFill>
                  <a:srgbClr val="FF0000"/>
                </a:solidFill>
                <a:latin typeface="Kruti Dev 010" pitchFamily="2" charset="0"/>
                <a:ea typeface="Batang" panose="02030600000101010101" pitchFamily="18" charset="-127"/>
                <a:cs typeface="KrutiDev040BoldItalic"/>
              </a:rPr>
              <a:t>lgvfLrRo</a:t>
            </a:r>
            <a:endParaRPr lang="en-US" altLang="en-US" sz="2800">
              <a:solidFill>
                <a:srgbClr val="0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65F345B-F555-454C-BC72-140392664FA5}"/>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486" name="Rectangle 3">
            <a:extLst>
              <a:ext uri="{FF2B5EF4-FFF2-40B4-BE49-F238E27FC236}">
                <a16:creationId xmlns:a16="http://schemas.microsoft.com/office/drawing/2014/main" id="{E48ACA44-6139-4D77-9221-D700816759F0}"/>
              </a:ext>
            </a:extLst>
          </p:cNvPr>
          <p:cNvSpPr>
            <a:spLocks noChangeArrowheads="1"/>
          </p:cNvSpPr>
          <p:nvPr/>
        </p:nvSpPr>
        <p:spPr bwMode="auto">
          <a:xfrm>
            <a:off x="7053262" y="782638"/>
            <a:ext cx="3614737" cy="296068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cxnSp>
        <p:nvCxnSpPr>
          <p:cNvPr id="10" name="Straight Arrow Connector 9">
            <a:extLst>
              <a:ext uri="{FF2B5EF4-FFF2-40B4-BE49-F238E27FC236}">
                <a16:creationId xmlns:a16="http://schemas.microsoft.com/office/drawing/2014/main" id="{E06D2490-83F9-4A44-9D44-20D38C56CB3D}"/>
              </a:ext>
            </a:extLst>
          </p:cNvPr>
          <p:cNvCxnSpPr/>
          <p:nvPr/>
        </p:nvCxnSpPr>
        <p:spPr>
          <a:xfrm flipH="1">
            <a:off x="8534400" y="3735388"/>
            <a:ext cx="3175" cy="228600"/>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488" name="Rectangle 13">
            <a:extLst>
              <a:ext uri="{FF2B5EF4-FFF2-40B4-BE49-F238E27FC236}">
                <a16:creationId xmlns:a16="http://schemas.microsoft.com/office/drawing/2014/main" id="{526F8186-E142-44DA-BB5E-761CB49020CC}"/>
              </a:ext>
            </a:extLst>
          </p:cNvPr>
          <p:cNvSpPr>
            <a:spLocks noChangeArrowheads="1"/>
          </p:cNvSpPr>
          <p:nvPr/>
        </p:nvSpPr>
        <p:spPr bwMode="auto">
          <a:xfrm>
            <a:off x="8015288" y="38862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cs typeface="Times New Roman" panose="02020603050405020304" pitchFamily="18" charset="0"/>
              </a:rPr>
              <a:t>Material</a:t>
            </a:r>
            <a:endParaRPr lang="en-IN" altLang="en-US">
              <a:solidFill>
                <a:srgbClr val="000000"/>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a:extLst>
              <a:ext uri="{FF2B5EF4-FFF2-40B4-BE49-F238E27FC236}">
                <a16:creationId xmlns:a16="http://schemas.microsoft.com/office/drawing/2014/main" id="{4D36E055-1ABE-46F9-8A05-F83505CA33FC}"/>
              </a:ext>
            </a:extLst>
          </p:cNvPr>
          <p:cNvSpPr>
            <a:spLocks noGrp="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0000"/>
                </a:solidFill>
              </a:rPr>
              <a:t>Gross Misunderstanding</a:t>
            </a:r>
            <a:endParaRPr lang="en-GB" altLang="en-US">
              <a:solidFill>
                <a:srgbClr val="FF0000"/>
              </a:solidFill>
            </a:endParaRPr>
          </a:p>
        </p:txBody>
      </p:sp>
      <p:sp>
        <p:nvSpPr>
          <p:cNvPr id="21507" name="Text Placeholder 14">
            <a:extLst>
              <a:ext uri="{FF2B5EF4-FFF2-40B4-BE49-F238E27FC236}">
                <a16:creationId xmlns:a16="http://schemas.microsoft.com/office/drawing/2014/main" id="{FDE9C6BD-E5C9-4E3B-B83D-EE698FEA68E5}"/>
              </a:ext>
            </a:extLst>
          </p:cNvPr>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altLang="en-US"/>
          </a:p>
          <a:p>
            <a:endParaRPr altLang="en-US"/>
          </a:p>
          <a:p>
            <a:endParaRPr altLang="en-US"/>
          </a:p>
          <a:p>
            <a:endParaRPr altLang="en-US"/>
          </a:p>
          <a:p>
            <a:endParaRPr altLang="en-US"/>
          </a:p>
          <a:p>
            <a:endParaRPr altLang="en-US"/>
          </a:p>
          <a:p>
            <a:endParaRPr altLang="en-US"/>
          </a:p>
          <a:p>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p:txBody>
      </p:sp>
      <p:graphicFrame>
        <p:nvGraphicFramePr>
          <p:cNvPr id="5" name="Table 4">
            <a:extLst>
              <a:ext uri="{FF2B5EF4-FFF2-40B4-BE49-F238E27FC236}">
                <a16:creationId xmlns:a16="http://schemas.microsoft.com/office/drawing/2014/main" id="{FF8F57AD-CBF1-4098-9B10-1C7422C3B212}"/>
              </a:ext>
            </a:extLst>
          </p:cNvPr>
          <p:cNvGraphicFramePr>
            <a:graphicFrameLocks noGrp="1"/>
          </p:cNvGraphicFramePr>
          <p:nvPr>
            <p:extLst>
              <p:ext uri="{D42A27DB-BD31-4B8C-83A1-F6EECF244321}">
                <p14:modId xmlns:p14="http://schemas.microsoft.com/office/powerpoint/2010/main" val="1144409752"/>
              </p:ext>
            </p:extLst>
          </p:nvPr>
        </p:nvGraphicFramePr>
        <p:xfrm>
          <a:off x="1524000" y="552450"/>
          <a:ext cx="9144000" cy="2408239"/>
        </p:xfrm>
        <a:graphic>
          <a:graphicData uri="http://schemas.openxmlformats.org/drawingml/2006/table">
            <a:tbl>
              <a:tblPr firstRow="1" bandRow="1">
                <a:tableStyleId>{5C22544A-7EE6-4342-B048-85BDC9FD1C3A}</a:tableStyleId>
              </a:tblPr>
              <a:tblGrid>
                <a:gridCol w="2336113">
                  <a:extLst>
                    <a:ext uri="{9D8B030D-6E8A-4147-A177-3AD203B41FA5}">
                      <a16:colId xmlns:a16="http://schemas.microsoft.com/office/drawing/2014/main" val="20000"/>
                    </a:ext>
                  </a:extLst>
                </a:gridCol>
                <a:gridCol w="2997887">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701133">
                <a:tc>
                  <a:txBody>
                    <a:bodyPr/>
                    <a:lstStyle/>
                    <a:p>
                      <a:pPr algn="r"/>
                      <a:r>
                        <a:rPr lang="en-US" sz="2000" dirty="0">
                          <a:solidFill>
                            <a:schemeClr val="tx1"/>
                          </a:solidFill>
                        </a:rPr>
                        <a:t>Human</a:t>
                      </a:r>
                      <a:r>
                        <a:rPr lang="en-US" sz="2000" baseline="0" dirty="0">
                          <a:solidFill>
                            <a:schemeClr val="tx1"/>
                          </a:solidFill>
                        </a:rPr>
                        <a:t> Being</a:t>
                      </a:r>
                    </a:p>
                    <a:p>
                      <a:pPr marL="0" marR="0" indent="0" algn="r" defTabSz="9144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Kruti Dev 010" pitchFamily="2" charset="0"/>
                        </a:rPr>
                        <a:t>Ekkuo</a:t>
                      </a:r>
                      <a:endParaRPr lang="en-GB" sz="2000" i="0" dirty="0">
                        <a:solidFill>
                          <a:schemeClr val="tx1"/>
                        </a:solidFill>
                        <a:latin typeface="Kruti Dev 010" pitchFamily="2" charset="0"/>
                      </a:endParaRPr>
                    </a:p>
                  </a:txBody>
                  <a:tcPr marT="45726" marB="45726">
                    <a:solidFill>
                      <a:schemeClr val="accent5">
                        <a:lumMod val="20000"/>
                        <a:lumOff val="80000"/>
                      </a:schemeClr>
                    </a:solidFill>
                  </a:tcPr>
                </a:tc>
                <a:tc>
                  <a:txBody>
                    <a:bodyPr/>
                    <a:lstStyle/>
                    <a:p>
                      <a:pPr algn="r"/>
                      <a:r>
                        <a:rPr lang="en-US" sz="2000" dirty="0">
                          <a:solidFill>
                            <a:schemeClr val="bg1"/>
                          </a:solidFill>
                        </a:rPr>
                        <a:t>Self (I)</a:t>
                      </a:r>
                    </a:p>
                    <a:p>
                      <a:pPr algn="r"/>
                      <a:r>
                        <a:rPr lang="en-US" sz="2000" b="1" i="0" kern="1200" dirty="0">
                          <a:solidFill>
                            <a:schemeClr val="lt1"/>
                          </a:solidFill>
                          <a:latin typeface="Kruti Dev 010" pitchFamily="2" charset="0"/>
                          <a:ea typeface="+mn-ea"/>
                          <a:cs typeface="+mn-cs"/>
                        </a:rPr>
                        <a:t>eSa</a:t>
                      </a:r>
                      <a:endParaRPr lang="en-GB" sz="2000" b="1" i="0"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solidFill>
                      <a:schemeClr val="bg1"/>
                    </a:solidFill>
                  </a:tcPr>
                </a:tc>
                <a:tc>
                  <a:txBody>
                    <a:bodyPr/>
                    <a:lstStyle/>
                    <a:p>
                      <a:pPr algn="l"/>
                      <a:r>
                        <a:rPr lang="en-US" sz="2000" dirty="0">
                          <a:solidFill>
                            <a:schemeClr val="tx1"/>
                          </a:solidFill>
                        </a:rPr>
                        <a:t>Body</a:t>
                      </a:r>
                    </a:p>
                    <a:p>
                      <a:pPr algn="l"/>
                      <a:r>
                        <a:rPr lang="en-US" sz="2000" b="1" i="0" kern="1200" dirty="0">
                          <a:solidFill>
                            <a:schemeClr val="tx1"/>
                          </a:solidFill>
                          <a:latin typeface="Kruti Dev 010" pitchFamily="2" charset="0"/>
                          <a:ea typeface="+mn-ea"/>
                          <a:cs typeface="+mn-cs"/>
                        </a:rPr>
                        <a:t>“kjhj</a:t>
                      </a:r>
                    </a:p>
                  </a:txBody>
                  <a:tcPr marT="45726" marB="45726">
                    <a:solidFill>
                      <a:schemeClr val="accent5">
                        <a:lumMod val="40000"/>
                        <a:lumOff val="60000"/>
                      </a:schemeClr>
                    </a:solidFill>
                  </a:tcPr>
                </a:tc>
                <a:extLst>
                  <a:ext uri="{0D108BD9-81ED-4DB2-BD59-A6C34878D82A}">
                    <a16:rowId xmlns:a16="http://schemas.microsoft.com/office/drawing/2014/main" val="10000"/>
                  </a:ext>
                </a:extLst>
              </a:tr>
              <a:tr h="1005973">
                <a:tc>
                  <a:txBody>
                    <a:bodyPr/>
                    <a:lstStyle/>
                    <a:p>
                      <a:pPr algn="r"/>
                      <a:r>
                        <a:rPr lang="en-US" sz="2000" dirty="0">
                          <a:solidFill>
                            <a:schemeClr val="tx1"/>
                          </a:solidFill>
                        </a:rPr>
                        <a:t>Need</a:t>
                      </a:r>
                    </a:p>
                    <a:p>
                      <a:pPr algn="r"/>
                      <a:r>
                        <a:rPr lang="en-US" sz="2000" i="0" dirty="0">
                          <a:latin typeface="Kruti Dev 042" pitchFamily="2" charset="0"/>
                        </a:rPr>
                        <a:t>vko’;drk</a:t>
                      </a:r>
                      <a:endParaRPr lang="en-GB" sz="2000" i="0" dirty="0">
                        <a:solidFill>
                          <a:schemeClr val="tx1"/>
                        </a:solidFill>
                      </a:endParaRPr>
                    </a:p>
                  </a:txBody>
                  <a:tcPr marT="45726" marB="45726">
                    <a:solidFill>
                      <a:schemeClr val="accent5">
                        <a:lumMod val="20000"/>
                        <a:lumOff val="80000"/>
                      </a:schemeClr>
                    </a:solidFill>
                  </a:tcPr>
                </a:tc>
                <a:tc>
                  <a:txBody>
                    <a:bodyPr/>
                    <a:lstStyle/>
                    <a:p>
                      <a:pPr algn="r"/>
                      <a:r>
                        <a:rPr lang="en-US" sz="2000" baseline="0">
                          <a:solidFill>
                            <a:schemeClr val="bg1"/>
                          </a:solidFill>
                        </a:rPr>
                        <a:t>Respect</a:t>
                      </a:r>
                      <a:endParaRPr lang="en-US" sz="2000" baseline="0" dirty="0">
                        <a:solidFill>
                          <a:schemeClr val="bg1"/>
                        </a:solidFill>
                      </a:endParaRPr>
                    </a:p>
                    <a:p>
                      <a:pPr algn="r"/>
                      <a:r>
                        <a:rPr lang="fr-FR" sz="2000" i="0" kern="1200" dirty="0" err="1">
                          <a:solidFill>
                            <a:schemeClr val="bg1"/>
                          </a:solidFill>
                          <a:latin typeface="Kruti Dev 010" pitchFamily="2" charset="0"/>
                          <a:ea typeface="+mn-ea"/>
                          <a:cs typeface="+mn-cs"/>
                        </a:rPr>
                        <a:t>lEeku</a:t>
                      </a:r>
                      <a:endParaRPr lang="en-GB" sz="2000" dirty="0">
                        <a:solidFill>
                          <a:schemeClr val="bg1"/>
                        </a:solidFill>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Physical Facility </a:t>
                      </a:r>
                    </a:p>
                    <a:p>
                      <a:pPr algn="l"/>
                      <a:r>
                        <a:rPr lang="en-US" sz="2000" dirty="0">
                          <a:solidFill>
                            <a:schemeClr val="tx1"/>
                          </a:solidFill>
                        </a:rPr>
                        <a:t>(e.g. Food, Clothes)</a:t>
                      </a:r>
                    </a:p>
                    <a:p>
                      <a:pPr algn="l"/>
                      <a:r>
                        <a:rPr lang="en-US" sz="2000" b="0" i="0" kern="1200" dirty="0">
                          <a:solidFill>
                            <a:schemeClr val="dk1"/>
                          </a:solidFill>
                          <a:latin typeface="Kruti Dev 010" pitchFamily="2" charset="0"/>
                          <a:ea typeface="+mn-ea"/>
                          <a:cs typeface="+mn-cs"/>
                        </a:rPr>
                        <a:t>lqfo/kk </a:t>
                      </a:r>
                      <a:r>
                        <a:rPr lang="en-US" sz="2000" b="0" i="0" kern="1200" dirty="0">
                          <a:solidFill>
                            <a:schemeClr val="dk1"/>
                          </a:solidFill>
                          <a:latin typeface="Arial" pitchFamily="34" charset="0"/>
                          <a:ea typeface="+mn-ea"/>
                          <a:cs typeface="Arial" pitchFamily="34" charset="0"/>
                        </a:rPr>
                        <a:t>(</a:t>
                      </a:r>
                      <a:r>
                        <a:rPr lang="en-US" sz="2000" dirty="0">
                          <a:solidFill>
                            <a:schemeClr val="tx1"/>
                          </a:solidFill>
                          <a:latin typeface="Kruti Dev 010" pitchFamily="2" charset="0"/>
                        </a:rPr>
                        <a:t>tSls&amp;</a:t>
                      </a:r>
                      <a:r>
                        <a:rPr lang="en-US" sz="2000" baseline="0" dirty="0">
                          <a:solidFill>
                            <a:schemeClr val="tx1"/>
                          </a:solidFill>
                          <a:latin typeface="Kruti Dev 010" pitchFamily="2" charset="0"/>
                        </a:rPr>
                        <a:t>Hkkstu] diM+k</a:t>
                      </a:r>
                      <a:r>
                        <a:rPr lang="en-US" sz="2000" dirty="0">
                          <a:solidFill>
                            <a:schemeClr val="tx1"/>
                          </a:solidFill>
                          <a:latin typeface="Arial" pitchFamily="34" charset="0"/>
                          <a:cs typeface="Arial" pitchFamily="34" charset="0"/>
                        </a:rPr>
                        <a:t>)</a:t>
                      </a:r>
                    </a:p>
                  </a:txBody>
                  <a:tcPr marT="45726" marB="45726">
                    <a:solidFill>
                      <a:schemeClr val="accent5">
                        <a:lumMod val="40000"/>
                        <a:lumOff val="60000"/>
                      </a:schemeClr>
                    </a:solidFill>
                  </a:tcPr>
                </a:tc>
                <a:extLst>
                  <a:ext uri="{0D108BD9-81ED-4DB2-BD59-A6C34878D82A}">
                    <a16:rowId xmlns:a16="http://schemas.microsoft.com/office/drawing/2014/main" val="10001"/>
                  </a:ext>
                </a:extLst>
              </a:tr>
              <a:tr h="701133">
                <a:tc>
                  <a:txBody>
                    <a:bodyPr/>
                    <a:lstStyle/>
                    <a:p>
                      <a:endParaRPr lang="en-GB" sz="2000" i="1" dirty="0">
                        <a:solidFill>
                          <a:schemeClr val="tx1"/>
                        </a:solidFill>
                      </a:endParaRPr>
                    </a:p>
                  </a:txBody>
                  <a:tcPr marT="45726" marB="45726">
                    <a:solidFill>
                      <a:schemeClr val="accent5">
                        <a:lumMod val="20000"/>
                        <a:lumOff val="80000"/>
                      </a:schemeClr>
                    </a:solidFill>
                  </a:tcPr>
                </a:tc>
                <a:tc>
                  <a:txBody>
                    <a:bodyPr/>
                    <a:lstStyle/>
                    <a:p>
                      <a:pPr algn="r"/>
                      <a:r>
                        <a:rPr lang="en-US" sz="2000" dirty="0">
                          <a:solidFill>
                            <a:schemeClr val="bg1"/>
                          </a:solidFill>
                        </a:rPr>
                        <a:t>Continuous</a:t>
                      </a:r>
                    </a:p>
                    <a:p>
                      <a:pPr algn="r"/>
                      <a:r>
                        <a:rPr lang="en-US" sz="2000" i="0" kern="1200" dirty="0">
                          <a:solidFill>
                            <a:schemeClr val="bg1"/>
                          </a:solidFill>
                          <a:latin typeface="Kruti Dev 010" pitchFamily="2" charset="0"/>
                          <a:ea typeface="+mn-ea"/>
                          <a:cs typeface="+mn-cs"/>
                        </a:rPr>
                        <a:t>fujUrj</a:t>
                      </a:r>
                      <a:endParaRPr lang="en-GB" sz="2000" i="1"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Unlimited</a:t>
                      </a:r>
                    </a:p>
                    <a:p>
                      <a:pPr algn="l"/>
                      <a:r>
                        <a:rPr lang="en-US" sz="2000" b="0" dirty="0">
                          <a:latin typeface="Kruti Dev 010" pitchFamily="2" charset="0"/>
                        </a:rPr>
                        <a:t>vlhfer</a:t>
                      </a:r>
                      <a:endParaRPr lang="en-GB" sz="2000" i="1" dirty="0">
                        <a:solidFill>
                          <a:schemeClr val="tx1"/>
                        </a:solidFill>
                      </a:endParaRPr>
                    </a:p>
                  </a:txBody>
                  <a:tcPr marT="45726" marB="45726">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8" name="Multiply 7">
            <a:extLst>
              <a:ext uri="{FF2B5EF4-FFF2-40B4-BE49-F238E27FC236}">
                <a16:creationId xmlns:a16="http://schemas.microsoft.com/office/drawing/2014/main" id="{433184B5-A8B9-4D90-923D-5B7271456E9F}"/>
              </a:ext>
            </a:extLst>
          </p:cNvPr>
          <p:cNvSpPr/>
          <p:nvPr/>
        </p:nvSpPr>
        <p:spPr>
          <a:xfrm>
            <a:off x="10058400" y="22860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9" name="Multiply 8">
            <a:extLst>
              <a:ext uri="{FF2B5EF4-FFF2-40B4-BE49-F238E27FC236}">
                <a16:creationId xmlns:a16="http://schemas.microsoft.com/office/drawing/2014/main" id="{F467610E-981C-46BA-9163-D2CD92A131F7}"/>
              </a:ext>
            </a:extLst>
          </p:cNvPr>
          <p:cNvSpPr/>
          <p:nvPr/>
        </p:nvSpPr>
        <p:spPr>
          <a:xfrm>
            <a:off x="10058400" y="5334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0" name="Multiply 9">
            <a:extLst>
              <a:ext uri="{FF2B5EF4-FFF2-40B4-BE49-F238E27FC236}">
                <a16:creationId xmlns:a16="http://schemas.microsoft.com/office/drawing/2014/main" id="{8D8EA2D0-FC77-4516-9B4C-25DF9320E57F}"/>
              </a:ext>
            </a:extLst>
          </p:cNvPr>
          <p:cNvSpPr/>
          <p:nvPr/>
        </p:nvSpPr>
        <p:spPr>
          <a:xfrm>
            <a:off x="10058400" y="16002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nvGrpSpPr>
          <p:cNvPr id="2" name="Group 14">
            <a:extLst>
              <a:ext uri="{FF2B5EF4-FFF2-40B4-BE49-F238E27FC236}">
                <a16:creationId xmlns:a16="http://schemas.microsoft.com/office/drawing/2014/main" id="{5E895690-7878-43B3-8AA2-6AE00B0D604F}"/>
              </a:ext>
            </a:extLst>
          </p:cNvPr>
          <p:cNvGrpSpPr>
            <a:grpSpLocks/>
          </p:cNvGrpSpPr>
          <p:nvPr/>
        </p:nvGrpSpPr>
        <p:grpSpPr bwMode="auto">
          <a:xfrm>
            <a:off x="7391400" y="3067050"/>
            <a:ext cx="3276600" cy="1685925"/>
            <a:chOff x="5867400" y="3067050"/>
            <a:chExt cx="3276600" cy="1685230"/>
          </a:xfrm>
        </p:grpSpPr>
        <p:sp>
          <p:nvSpPr>
            <p:cNvPr id="6" name="Down Arrow 5">
              <a:extLst>
                <a:ext uri="{FF2B5EF4-FFF2-40B4-BE49-F238E27FC236}">
                  <a16:creationId xmlns:a16="http://schemas.microsoft.com/office/drawing/2014/main" id="{07330131-7387-4FD3-B591-E5AE882230E2}"/>
                </a:ext>
              </a:extLst>
            </p:cNvPr>
            <p:cNvSpPr/>
            <p:nvPr/>
          </p:nvSpPr>
          <p:spPr>
            <a:xfrm>
              <a:off x="6324600" y="3067050"/>
              <a:ext cx="381000" cy="45701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1543" name="TextBox 6">
              <a:extLst>
                <a:ext uri="{FF2B5EF4-FFF2-40B4-BE49-F238E27FC236}">
                  <a16:creationId xmlns:a16="http://schemas.microsoft.com/office/drawing/2014/main" id="{C5F986A3-4C86-48A9-8C6C-F59F5F5AE94B}"/>
                </a:ext>
              </a:extLst>
            </p:cNvPr>
            <p:cNvSpPr txBox="1">
              <a:spLocks noChangeArrowheads="1"/>
            </p:cNvSpPr>
            <p:nvPr/>
          </p:nvSpPr>
          <p:spPr bwMode="auto">
            <a:xfrm>
              <a:off x="5867400" y="3675062"/>
              <a:ext cx="327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Accumulation of Physical Facility – Unlimited!</a:t>
              </a:r>
            </a:p>
            <a:p>
              <a:pPr eaLnBrk="1" hangingPunct="1"/>
              <a:r>
                <a:rPr lang="en-US" altLang="en-US" sz="2800">
                  <a:solidFill>
                    <a:srgbClr val="000000"/>
                  </a:solidFill>
                  <a:latin typeface="Kruti Dev 010" pitchFamily="2" charset="0"/>
                </a:rPr>
                <a:t>Lqfo/kk laxzg &amp; vlhfer!</a:t>
              </a:r>
            </a:p>
          </p:txBody>
        </p:sp>
        <p:sp>
          <p:nvSpPr>
            <p:cNvPr id="11" name="Multiply 10">
              <a:extLst>
                <a:ext uri="{FF2B5EF4-FFF2-40B4-BE49-F238E27FC236}">
                  <a16:creationId xmlns:a16="http://schemas.microsoft.com/office/drawing/2014/main" id="{14E53E12-7712-4A09-A531-54418945B620}"/>
                </a:ext>
              </a:extLst>
            </p:cNvPr>
            <p:cNvSpPr/>
            <p:nvPr/>
          </p:nvSpPr>
          <p:spPr>
            <a:xfrm>
              <a:off x="8534400" y="3657357"/>
              <a:ext cx="609600" cy="7616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nvGrpSpPr>
          <p:cNvPr id="3" name="Group 15">
            <a:extLst>
              <a:ext uri="{FF2B5EF4-FFF2-40B4-BE49-F238E27FC236}">
                <a16:creationId xmlns:a16="http://schemas.microsoft.com/office/drawing/2014/main" id="{A48B140B-8ABB-4B9E-9A2D-62E6F641ADB1}"/>
              </a:ext>
            </a:extLst>
          </p:cNvPr>
          <p:cNvGrpSpPr>
            <a:grpSpLocks/>
          </p:cNvGrpSpPr>
          <p:nvPr/>
        </p:nvGrpSpPr>
        <p:grpSpPr bwMode="auto">
          <a:xfrm>
            <a:off x="7391400" y="4876800"/>
            <a:ext cx="3276600" cy="1350963"/>
            <a:chOff x="5867400" y="4876800"/>
            <a:chExt cx="3276600" cy="1351081"/>
          </a:xfrm>
        </p:grpSpPr>
        <p:sp>
          <p:nvSpPr>
            <p:cNvPr id="12" name="Down Arrow 11">
              <a:extLst>
                <a:ext uri="{FF2B5EF4-FFF2-40B4-BE49-F238E27FC236}">
                  <a16:creationId xmlns:a16="http://schemas.microsoft.com/office/drawing/2014/main" id="{719BCA4B-16F8-42DF-ADF7-C355773169C3}"/>
                </a:ext>
              </a:extLst>
            </p:cNvPr>
            <p:cNvSpPr/>
            <p:nvPr/>
          </p:nvSpPr>
          <p:spPr>
            <a:xfrm>
              <a:off x="6324600" y="4876800"/>
              <a:ext cx="381000" cy="45724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1540" name="TextBox 6">
              <a:extLst>
                <a:ext uri="{FF2B5EF4-FFF2-40B4-BE49-F238E27FC236}">
                  <a16:creationId xmlns:a16="http://schemas.microsoft.com/office/drawing/2014/main" id="{1CC9FC87-12FA-41EC-9D4A-D716781942DB}"/>
                </a:ext>
              </a:extLst>
            </p:cNvPr>
            <p:cNvSpPr txBox="1">
              <a:spLocks noChangeArrowheads="1"/>
            </p:cNvSpPr>
            <p:nvPr/>
          </p:nvSpPr>
          <p:spPr bwMode="auto">
            <a:xfrm>
              <a:off x="5867400" y="5427662"/>
              <a:ext cx="3276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1E00AA"/>
                  </a:solidFill>
                </a:rPr>
                <a:t>Deprivation</a:t>
              </a:r>
            </a:p>
            <a:p>
              <a:pPr eaLnBrk="1" hangingPunct="1"/>
              <a:r>
                <a:rPr lang="en-GB" altLang="en-US" sz="2800" b="1">
                  <a:solidFill>
                    <a:srgbClr val="1E00AA"/>
                  </a:solidFill>
                  <a:latin typeface="Kruti Dev 010" pitchFamily="2" charset="0"/>
                </a:rPr>
                <a:t>nfjnzrk</a:t>
              </a:r>
              <a:endParaRPr lang="en-US" altLang="en-US" sz="2800">
                <a:solidFill>
                  <a:srgbClr val="000000"/>
                </a:solidFill>
                <a:latin typeface="Kruti Dev 010" pitchFamily="2" charset="0"/>
              </a:endParaRPr>
            </a:p>
          </p:txBody>
        </p:sp>
        <p:sp>
          <p:nvSpPr>
            <p:cNvPr id="14" name="Multiply 13">
              <a:extLst>
                <a:ext uri="{FF2B5EF4-FFF2-40B4-BE49-F238E27FC236}">
                  <a16:creationId xmlns:a16="http://schemas.microsoft.com/office/drawing/2014/main" id="{E0602714-7673-4BB4-AA7F-44F3079F5EB2}"/>
                </a:ext>
              </a:extLst>
            </p:cNvPr>
            <p:cNvSpPr/>
            <p:nvPr/>
          </p:nvSpPr>
          <p:spPr>
            <a:xfrm>
              <a:off x="8534400" y="5334040"/>
              <a:ext cx="609600" cy="76206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aphicFrame>
        <p:nvGraphicFramePr>
          <p:cNvPr id="16" name="Diagram 15">
            <a:extLst>
              <a:ext uri="{FF2B5EF4-FFF2-40B4-BE49-F238E27FC236}">
                <a16:creationId xmlns:a16="http://schemas.microsoft.com/office/drawing/2014/main" id="{FE0698BC-9445-485C-97CB-2B22C42CEA4A}"/>
              </a:ext>
            </a:extLst>
          </p:cNvPr>
          <p:cNvGraphicFramePr/>
          <p:nvPr/>
        </p:nvGraphicFramePr>
        <p:xfrm>
          <a:off x="1371605" y="2960689"/>
          <a:ext cx="5714993"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6E17F9C3-FB06-4991-BFDC-73C337718959}"/>
              </a:ext>
            </a:extLst>
          </p:cNvPr>
          <p:cNvSpPr>
            <a:spLocks noChangeArrowheads="1"/>
          </p:cNvSpPr>
          <p:nvPr/>
        </p:nvSpPr>
        <p:spPr bwMode="auto">
          <a:xfrm>
            <a:off x="1579563" y="5464175"/>
            <a:ext cx="193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US" altLang="en-US" sz="2000" b="1">
                <a:solidFill>
                  <a:srgbClr val="FF0000"/>
                </a:solidFill>
              </a:rPr>
              <a:t>Check if you </a:t>
            </a:r>
          </a:p>
          <a:p>
            <a:pPr>
              <a:buFont typeface="Symbol" panose="05050102010706020507" pitchFamily="18" charset="2"/>
              <a:buNone/>
            </a:pPr>
            <a:r>
              <a:rPr lang="en-US" altLang="en-US" sz="2000" b="1">
                <a:solidFill>
                  <a:srgbClr val="FF0000"/>
                </a:solidFill>
              </a:rPr>
              <a:t>are caught up </a:t>
            </a:r>
          </a:p>
          <a:p>
            <a:pPr>
              <a:buFont typeface="Symbol" panose="05050102010706020507" pitchFamily="18" charset="2"/>
              <a:buNone/>
            </a:pPr>
            <a:r>
              <a:rPr lang="en-IN" altLang="en-US" sz="2000" b="1">
                <a:solidFill>
                  <a:srgbClr val="FF0000"/>
                </a:solidFill>
              </a:rPr>
              <a:t>In </a:t>
            </a:r>
            <a:r>
              <a:rPr lang="en-US" altLang="en-US" sz="2000" b="1">
                <a:solidFill>
                  <a:srgbClr val="FF0000"/>
                </a:solidFill>
              </a:rPr>
              <a:t>this loop</a:t>
            </a:r>
          </a:p>
        </p:txBody>
      </p:sp>
      <p:sp>
        <p:nvSpPr>
          <p:cNvPr id="7" name="Rectangle 6">
            <a:extLst>
              <a:ext uri="{FF2B5EF4-FFF2-40B4-BE49-F238E27FC236}">
                <a16:creationId xmlns:a16="http://schemas.microsoft.com/office/drawing/2014/main" id="{A614B8C2-F8AB-42A7-8C90-7A0B5A25D2B3}"/>
              </a:ext>
            </a:extLst>
          </p:cNvPr>
          <p:cNvSpPr>
            <a:spLocks noChangeArrowheads="1"/>
          </p:cNvSpPr>
          <p:nvPr/>
        </p:nvSpPr>
        <p:spPr bwMode="auto">
          <a:xfrm>
            <a:off x="3860800" y="4259263"/>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rPr>
              <a:t> Loop</a:t>
            </a:r>
            <a:endParaRPr lang="en-US" altLang="en-US">
              <a:solidFill>
                <a:srgbClr val="000000"/>
              </a:solidFill>
            </a:endParaRPr>
          </a:p>
        </p:txBody>
      </p:sp>
      <p:pic>
        <p:nvPicPr>
          <p:cNvPr id="21" name="Picture 20">
            <a:extLst>
              <a:ext uri="{FF2B5EF4-FFF2-40B4-BE49-F238E27FC236}">
                <a16:creationId xmlns:a16="http://schemas.microsoft.com/office/drawing/2014/main" id="{36D49749-FFA7-46C1-BC2D-3765B0372A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25199" y="5257800"/>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59C2B80-6654-40E6-B342-DC36E439BD1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Sum Up</a:t>
            </a:r>
          </a:p>
        </p:txBody>
      </p:sp>
      <p:sp>
        <p:nvSpPr>
          <p:cNvPr id="22531" name="Text Placeholder 2">
            <a:extLst>
              <a:ext uri="{FF2B5EF4-FFF2-40B4-BE49-F238E27FC236}">
                <a16:creationId xmlns:a16="http://schemas.microsoft.com/office/drawing/2014/main" id="{F60F706A-4A78-4563-9ACF-807F02E2E656}"/>
              </a:ext>
            </a:extLst>
          </p:cNvPr>
          <p:cNvSpPr>
            <a:spLocks noGrp="1"/>
          </p:cNvSpPr>
          <p:nvPr>
            <p:ph type="body" sz="quarter" idx="13"/>
          </p:nvPr>
        </p:nvSpPr>
        <p:spPr bwMode="auto">
          <a:xfrm>
            <a:off x="0" y="609600"/>
            <a:ext cx="12192000" cy="61863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457200" indent="-457200">
              <a:spcAft>
                <a:spcPct val="10000"/>
              </a:spcAft>
              <a:buFont typeface="Symbol" pitchFamily="18" charset="2"/>
              <a:buNone/>
            </a:pPr>
            <a:r>
              <a:rPr lang="en-GB" altLang="en-US" dirty="0"/>
              <a:t>Human being is a co-existence of Self (consciousness) and Body (material)</a:t>
            </a:r>
          </a:p>
          <a:p>
            <a:pPr marL="457200" indent="-457200">
              <a:spcAft>
                <a:spcPct val="10000"/>
              </a:spcAft>
              <a:buFont typeface="Symbol" pitchFamily="18" charset="2"/>
              <a:buNone/>
            </a:pPr>
            <a:endParaRPr altLang="en-US" sz="2000" dirty="0"/>
          </a:p>
          <a:p>
            <a:pPr marL="457200" indent="-457200">
              <a:spcAft>
                <a:spcPct val="10000"/>
              </a:spcAft>
              <a:buFont typeface="Symbol" pitchFamily="18" charset="2"/>
              <a:buNone/>
            </a:pPr>
            <a:r>
              <a:rPr altLang="en-US" dirty="0"/>
              <a:t>The needs of the Self and the Body are of two different types, and they have to be fulfilled separately</a:t>
            </a:r>
          </a:p>
          <a:p>
            <a:pPr marL="457200" indent="-457200">
              <a:spcAft>
                <a:spcPct val="10000"/>
              </a:spcAft>
              <a:buFont typeface="Symbol" pitchFamily="18" charset="2"/>
              <a:buNone/>
            </a:pPr>
            <a:endParaRPr altLang="en-US" sz="2000" dirty="0"/>
          </a:p>
          <a:p>
            <a:pPr marL="457200" indent="-457200">
              <a:spcAft>
                <a:spcPct val="10000"/>
              </a:spcAft>
              <a:buFont typeface="Symbol" pitchFamily="18" charset="2"/>
              <a:buNone/>
            </a:pPr>
            <a:r>
              <a:rPr altLang="en-US" dirty="0"/>
              <a:t>The need of the Self is continuous happiness</a:t>
            </a:r>
          </a:p>
          <a:p>
            <a:pPr marL="457200" indent="-457200">
              <a:spcAft>
                <a:spcPct val="10000"/>
              </a:spcAft>
              <a:buFont typeface="Symbol" pitchFamily="18" charset="2"/>
              <a:buNone/>
            </a:pPr>
            <a:r>
              <a:rPr altLang="en-US" dirty="0"/>
              <a:t>The need of the Body is physical facility</a:t>
            </a:r>
          </a:p>
          <a:p>
            <a:pPr marL="457200" indent="-457200">
              <a:spcAft>
                <a:spcPct val="10000"/>
              </a:spcAft>
              <a:buFont typeface="Symbol" pitchFamily="18" charset="2"/>
              <a:buNone/>
            </a:pPr>
            <a:endParaRPr altLang="en-US" sz="2000" dirty="0"/>
          </a:p>
          <a:p>
            <a:pPr marL="457200" indent="-457200">
              <a:spcAft>
                <a:spcPct val="10000"/>
              </a:spcAft>
              <a:buFont typeface="Symbol" pitchFamily="18" charset="2"/>
              <a:buNone/>
            </a:pPr>
            <a:r>
              <a:rPr altLang="en-US" dirty="0"/>
              <a:t>The need of consciousness is fulfilled by activity of consciousness (it can not be fulfilled by material)</a:t>
            </a:r>
          </a:p>
          <a:p>
            <a:pPr marL="457200" indent="-457200">
              <a:spcAft>
                <a:spcPct val="10000"/>
              </a:spcAft>
              <a:buFont typeface="Symbol" pitchFamily="18" charset="2"/>
              <a:buNone/>
            </a:pPr>
            <a:r>
              <a:rPr altLang="en-US" dirty="0"/>
              <a:t>The needs of material is fulfilled by material</a:t>
            </a:r>
          </a:p>
          <a:p>
            <a:pPr marL="457200" indent="-457200">
              <a:spcAft>
                <a:spcPct val="10000"/>
              </a:spcAft>
              <a:buFont typeface="Symbol" pitchFamily="18" charset="2"/>
              <a:buNone/>
            </a:pPr>
            <a:endParaRPr lang="en-GB" altLang="en-US" sz="2000" dirty="0"/>
          </a:p>
          <a:p>
            <a:pPr marL="457200" indent="-457200">
              <a:spcAft>
                <a:spcPct val="10000"/>
              </a:spcAft>
              <a:buFont typeface="Symbol" pitchFamily="18" charset="2"/>
              <a:buNone/>
            </a:pPr>
            <a:r>
              <a:rPr altLang="en-US" dirty="0"/>
              <a:t>A gross misunderstanding is to assume the human being to be the Body (material), and to assume that all human needs can be fulfilled by material – this leads to deprivation, exploitation, </a:t>
            </a:r>
            <a:r>
              <a:rPr altLang="en-US" dirty="0" err="1"/>
              <a:t>etc</a:t>
            </a:r>
            <a:endParaRPr lang="en-IN" altLang="en-US" dirty="0"/>
          </a:p>
        </p:txBody>
      </p:sp>
    </p:spTree>
  </p:cSld>
  <p:clrMapOvr>
    <a:masterClrMapping/>
  </p:clrMapOvr>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2677</Words>
  <Application>Microsoft Office PowerPoint</Application>
  <PresentationFormat>Widescreen</PresentationFormat>
  <Paragraphs>456</Paragraphs>
  <Slides>21</Slides>
  <Notes>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Kruti Dev 010</vt:lpstr>
      <vt:lpstr>Kruti Dev 042</vt:lpstr>
      <vt:lpstr>Symbol</vt:lpstr>
      <vt:lpstr>Times New Roman</vt:lpstr>
      <vt:lpstr>Wingdings</vt:lpstr>
      <vt:lpstr>UHV Theme 2022</vt:lpstr>
      <vt:lpstr>Lecture 8 Distinguishing between the  Needs of the Self and the Needs of the Body</vt:lpstr>
      <vt:lpstr>PowerPoint Presentation</vt:lpstr>
      <vt:lpstr>PowerPoint Presentation</vt:lpstr>
      <vt:lpstr>PowerPoint Presentation</vt:lpstr>
      <vt:lpstr>PowerPoint Presentation</vt:lpstr>
      <vt:lpstr> </vt:lpstr>
      <vt:lpstr> </vt:lpstr>
      <vt:lpstr>Gross Misunderstanding</vt:lpstr>
      <vt:lpstr>Sum Up</vt:lpstr>
      <vt:lpstr>Self Reflection     </vt:lpstr>
      <vt:lpstr>Key Points</vt:lpstr>
      <vt:lpstr>PowerPoint Presentation</vt:lpstr>
      <vt:lpstr> the</vt:lpstr>
      <vt:lpstr> the</vt:lpstr>
      <vt:lpstr>Gross Misunderstanding</vt:lpstr>
      <vt:lpstr>FAQs for Lecture 8 </vt:lpstr>
      <vt:lpstr>Question(s) 1: Needs of Self and Body  Response</vt:lpstr>
      <vt:lpstr>Question(s) 1: Needs of Self and Body  Response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2024-08-25T04:12:14Z</dcterms:modified>
</cp:coreProperties>
</file>